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61" r:id="rId2"/>
    <p:sldId id="289" r:id="rId3"/>
    <p:sldId id="278" r:id="rId4"/>
    <p:sldId id="269" r:id="rId5"/>
    <p:sldId id="270" r:id="rId6"/>
    <p:sldId id="272" r:id="rId7"/>
    <p:sldId id="291" r:id="rId8"/>
    <p:sldId id="292" r:id="rId9"/>
    <p:sldId id="287" r:id="rId10"/>
    <p:sldId id="288" r:id="rId11"/>
    <p:sldId id="290" r:id="rId12"/>
    <p:sldId id="297" r:id="rId13"/>
    <p:sldId id="307" r:id="rId14"/>
    <p:sldId id="308" r:id="rId15"/>
    <p:sldId id="302" r:id="rId16"/>
    <p:sldId id="295" r:id="rId17"/>
    <p:sldId id="303" r:id="rId18"/>
    <p:sldId id="306" r:id="rId19"/>
    <p:sldId id="305" r:id="rId20"/>
    <p:sldId id="299" r:id="rId21"/>
    <p:sldId id="296" r:id="rId22"/>
    <p:sldId id="304" r:id="rId23"/>
    <p:sldId id="273" r:id="rId24"/>
    <p:sldId id="281" r:id="rId25"/>
    <p:sldId id="282" r:id="rId26"/>
    <p:sldId id="309" r:id="rId27"/>
    <p:sldId id="279" r:id="rId28"/>
    <p:sldId id="280" r:id="rId29"/>
    <p:sldId id="262" r:id="rId30"/>
    <p:sldId id="277" r:id="rId31"/>
    <p:sldId id="293" r:id="rId32"/>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59" autoAdjust="0"/>
    <p:restoredTop sz="94703" autoAdjust="0"/>
  </p:normalViewPr>
  <p:slideViewPr>
    <p:cSldViewPr snapToGrid="0" snapToObjects="1">
      <p:cViewPr>
        <p:scale>
          <a:sx n="112" d="100"/>
          <a:sy n="112" d="100"/>
        </p:scale>
        <p:origin x="-616"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34.png"/><Relationship Id="rId3" Type="http://schemas.openxmlformats.org/officeDocument/2006/relationships/image" Target="../media/image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34.png"/><Relationship Id="rId3" Type="http://schemas.openxmlformats.org/officeDocument/2006/relationships/image" Target="../media/image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B79D85-51AB-BE4C-8EFF-52B78A22FF25}" type="doc">
      <dgm:prSet loTypeId="urn:microsoft.com/office/officeart/2005/8/layout/vList3" loCatId="" qsTypeId="urn:microsoft.com/office/officeart/2005/8/quickstyle/simple4" qsCatId="simple" csTypeId="urn:microsoft.com/office/officeart/2005/8/colors/accent1_2" csCatId="accent1" phldr="1"/>
      <dgm:spPr/>
    </dgm:pt>
    <dgm:pt modelId="{E947BF50-2B30-CA45-8069-8B2E3C20DAD9}">
      <dgm:prSet phldrT="[Texte]"/>
      <dgm:spPr/>
      <dgm:t>
        <a:bodyPr/>
        <a:lstStyle/>
        <a:p>
          <a:r>
            <a:rPr lang="fr-FR" dirty="0" smtClean="0"/>
            <a:t>Préparation</a:t>
          </a:r>
          <a:endParaRPr lang="fr-FR" dirty="0"/>
        </a:p>
      </dgm:t>
    </dgm:pt>
    <dgm:pt modelId="{BA777C9C-CEAE-7F48-8587-C63B2CA43626}" type="parTrans" cxnId="{C7347F30-7663-9C47-9A3C-7B8D2071FEDA}">
      <dgm:prSet/>
      <dgm:spPr/>
      <dgm:t>
        <a:bodyPr/>
        <a:lstStyle/>
        <a:p>
          <a:endParaRPr lang="fr-FR"/>
        </a:p>
      </dgm:t>
    </dgm:pt>
    <dgm:pt modelId="{66DEBE97-4809-9B43-8849-4B37C1BA3957}" type="sibTrans" cxnId="{C7347F30-7663-9C47-9A3C-7B8D2071FEDA}">
      <dgm:prSet/>
      <dgm:spPr/>
      <dgm:t>
        <a:bodyPr/>
        <a:lstStyle/>
        <a:p>
          <a:endParaRPr lang="fr-FR"/>
        </a:p>
      </dgm:t>
    </dgm:pt>
    <dgm:pt modelId="{37902183-8481-B443-A2CF-6256DC19E5EC}">
      <dgm:prSet phldrT="[Texte]"/>
      <dgm:spPr>
        <a:solidFill>
          <a:srgbClr val="C0504D"/>
        </a:solidFill>
      </dgm:spPr>
      <dgm:t>
        <a:bodyPr/>
        <a:lstStyle/>
        <a:p>
          <a:r>
            <a:rPr lang="fr-FR" dirty="0" smtClean="0"/>
            <a:t>Action</a:t>
          </a:r>
          <a:endParaRPr lang="fr-FR" dirty="0"/>
        </a:p>
      </dgm:t>
    </dgm:pt>
    <dgm:pt modelId="{6576EF61-29D7-6E4C-A1CA-E9FC322D0ECA}" type="parTrans" cxnId="{B9208CBB-7B64-0D46-9B9C-140EC7DE402D}">
      <dgm:prSet/>
      <dgm:spPr/>
      <dgm:t>
        <a:bodyPr/>
        <a:lstStyle/>
        <a:p>
          <a:endParaRPr lang="fr-FR"/>
        </a:p>
      </dgm:t>
    </dgm:pt>
    <dgm:pt modelId="{C379110A-609A-7347-9303-BD0010CC918B}" type="sibTrans" cxnId="{B9208CBB-7B64-0D46-9B9C-140EC7DE402D}">
      <dgm:prSet/>
      <dgm:spPr/>
      <dgm:t>
        <a:bodyPr/>
        <a:lstStyle/>
        <a:p>
          <a:endParaRPr lang="fr-FR"/>
        </a:p>
      </dgm:t>
    </dgm:pt>
    <dgm:pt modelId="{57BD4F39-F6EB-1F43-A603-CA9A23710E34}">
      <dgm:prSet phldrT="[Texte]"/>
      <dgm:spPr>
        <a:solidFill>
          <a:schemeClr val="accent3"/>
        </a:solidFill>
      </dgm:spPr>
      <dgm:t>
        <a:bodyPr/>
        <a:lstStyle/>
        <a:p>
          <a:r>
            <a:rPr lang="fr-FR" dirty="0" smtClean="0"/>
            <a:t>Récupération</a:t>
          </a:r>
          <a:endParaRPr lang="fr-FR" dirty="0"/>
        </a:p>
      </dgm:t>
    </dgm:pt>
    <dgm:pt modelId="{8DB02B7B-FF9A-8146-9AC6-D24283F49769}" type="parTrans" cxnId="{53C4DBE8-F3FF-9A4B-BCC9-1CEE41D6C73F}">
      <dgm:prSet/>
      <dgm:spPr/>
      <dgm:t>
        <a:bodyPr/>
        <a:lstStyle/>
        <a:p>
          <a:endParaRPr lang="fr-FR"/>
        </a:p>
      </dgm:t>
    </dgm:pt>
    <dgm:pt modelId="{8D7BD402-81F5-2741-A7E0-6091126E949D}" type="sibTrans" cxnId="{53C4DBE8-F3FF-9A4B-BCC9-1CEE41D6C73F}">
      <dgm:prSet/>
      <dgm:spPr/>
      <dgm:t>
        <a:bodyPr/>
        <a:lstStyle/>
        <a:p>
          <a:endParaRPr lang="fr-FR"/>
        </a:p>
      </dgm:t>
    </dgm:pt>
    <dgm:pt modelId="{42EB0D38-943A-2E4B-B640-B3887EA48DEE}" type="pres">
      <dgm:prSet presAssocID="{C5B79D85-51AB-BE4C-8EFF-52B78A22FF25}" presName="linearFlow" presStyleCnt="0">
        <dgm:presLayoutVars>
          <dgm:dir/>
          <dgm:resizeHandles val="exact"/>
        </dgm:presLayoutVars>
      </dgm:prSet>
      <dgm:spPr/>
    </dgm:pt>
    <dgm:pt modelId="{E191BADA-A067-6740-ADCD-482A86D936D5}" type="pres">
      <dgm:prSet presAssocID="{E947BF50-2B30-CA45-8069-8B2E3C20DAD9}" presName="composite" presStyleCnt="0"/>
      <dgm:spPr/>
    </dgm:pt>
    <dgm:pt modelId="{E4BAB17D-6051-6045-925A-E72327BA9163}" type="pres">
      <dgm:prSet presAssocID="{E947BF50-2B30-CA45-8069-8B2E3C20DAD9}"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dgm:spPr>
    </dgm:pt>
    <dgm:pt modelId="{82DA3CCC-9E2C-9142-9BEA-4F8F161BCC17}" type="pres">
      <dgm:prSet presAssocID="{E947BF50-2B30-CA45-8069-8B2E3C20DAD9}" presName="txShp" presStyleLbl="node1" presStyleIdx="0" presStyleCnt="3">
        <dgm:presLayoutVars>
          <dgm:bulletEnabled val="1"/>
        </dgm:presLayoutVars>
      </dgm:prSet>
      <dgm:spPr/>
      <dgm:t>
        <a:bodyPr/>
        <a:lstStyle/>
        <a:p>
          <a:endParaRPr lang="fr-FR"/>
        </a:p>
      </dgm:t>
    </dgm:pt>
    <dgm:pt modelId="{A319DDED-C976-5445-A619-DD8B237467DF}" type="pres">
      <dgm:prSet presAssocID="{66DEBE97-4809-9B43-8849-4B37C1BA3957}" presName="spacing" presStyleCnt="0"/>
      <dgm:spPr/>
    </dgm:pt>
    <dgm:pt modelId="{B093E8B5-2015-8F4D-A06C-51C60F89183A}" type="pres">
      <dgm:prSet presAssocID="{37902183-8481-B443-A2CF-6256DC19E5EC}" presName="composite" presStyleCnt="0"/>
      <dgm:spPr/>
    </dgm:pt>
    <dgm:pt modelId="{B4989114-CE69-D046-B9C0-DEA2D9C41AEA}" type="pres">
      <dgm:prSet presAssocID="{37902183-8481-B443-A2CF-6256DC19E5EC}" presName="imgShp" presStyleLbl="fgImgPlace1" presStyleIdx="1" presStyleCnt="3"/>
      <dgm:spPr>
        <a:blipFill rotWithShape="1">
          <a:blip xmlns:r="http://schemas.openxmlformats.org/officeDocument/2006/relationships" r:embed="rId2"/>
          <a:stretch>
            <a:fillRect/>
          </a:stretch>
        </a:blipFill>
      </dgm:spPr>
      <dgm:t>
        <a:bodyPr/>
        <a:lstStyle/>
        <a:p>
          <a:endParaRPr lang="fr-FR"/>
        </a:p>
      </dgm:t>
    </dgm:pt>
    <dgm:pt modelId="{D8AC7367-2CC4-BA44-857E-A506B23C91D3}" type="pres">
      <dgm:prSet presAssocID="{37902183-8481-B443-A2CF-6256DC19E5EC}" presName="txShp" presStyleLbl="node1" presStyleIdx="1" presStyleCnt="3">
        <dgm:presLayoutVars>
          <dgm:bulletEnabled val="1"/>
        </dgm:presLayoutVars>
      </dgm:prSet>
      <dgm:spPr/>
      <dgm:t>
        <a:bodyPr/>
        <a:lstStyle/>
        <a:p>
          <a:endParaRPr lang="fr-FR"/>
        </a:p>
      </dgm:t>
    </dgm:pt>
    <dgm:pt modelId="{B82C01C5-63EE-3343-9DCB-520EA5269622}" type="pres">
      <dgm:prSet presAssocID="{C379110A-609A-7347-9303-BD0010CC918B}" presName="spacing" presStyleCnt="0"/>
      <dgm:spPr/>
    </dgm:pt>
    <dgm:pt modelId="{B5B98FD4-8911-F04F-A05D-903633B18C66}" type="pres">
      <dgm:prSet presAssocID="{57BD4F39-F6EB-1F43-A603-CA9A23710E34}" presName="composite" presStyleCnt="0"/>
      <dgm:spPr/>
    </dgm:pt>
    <dgm:pt modelId="{5C2555A6-1051-3D46-ABC5-8DB600328964}" type="pres">
      <dgm:prSet presAssocID="{57BD4F39-F6EB-1F43-A603-CA9A23710E34}"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9000" r="-29000"/>
          </a:stretch>
        </a:blipFill>
      </dgm:spPr>
    </dgm:pt>
    <dgm:pt modelId="{62C85BD8-9582-3D42-B3A1-C5EFC2BB6F6F}" type="pres">
      <dgm:prSet presAssocID="{57BD4F39-F6EB-1F43-A603-CA9A23710E34}" presName="txShp" presStyleLbl="node1" presStyleIdx="2" presStyleCnt="3">
        <dgm:presLayoutVars>
          <dgm:bulletEnabled val="1"/>
        </dgm:presLayoutVars>
      </dgm:prSet>
      <dgm:spPr/>
      <dgm:t>
        <a:bodyPr/>
        <a:lstStyle/>
        <a:p>
          <a:endParaRPr lang="fr-FR"/>
        </a:p>
      </dgm:t>
    </dgm:pt>
  </dgm:ptLst>
  <dgm:cxnLst>
    <dgm:cxn modelId="{7E0DC000-B968-1F4A-9E94-C1816FDDDE8E}" type="presOf" srcId="{37902183-8481-B443-A2CF-6256DC19E5EC}" destId="{D8AC7367-2CC4-BA44-857E-A506B23C91D3}" srcOrd="0" destOrd="0" presId="urn:microsoft.com/office/officeart/2005/8/layout/vList3"/>
    <dgm:cxn modelId="{3395275F-4E24-3841-BEDB-122476DBC8AF}" type="presOf" srcId="{E947BF50-2B30-CA45-8069-8B2E3C20DAD9}" destId="{82DA3CCC-9E2C-9142-9BEA-4F8F161BCC17}" srcOrd="0" destOrd="0" presId="urn:microsoft.com/office/officeart/2005/8/layout/vList3"/>
    <dgm:cxn modelId="{2C34FE58-55DF-7145-BEF1-C51111F15B38}" type="presOf" srcId="{57BD4F39-F6EB-1F43-A603-CA9A23710E34}" destId="{62C85BD8-9582-3D42-B3A1-C5EFC2BB6F6F}" srcOrd="0" destOrd="0" presId="urn:microsoft.com/office/officeart/2005/8/layout/vList3"/>
    <dgm:cxn modelId="{53C4DBE8-F3FF-9A4B-BCC9-1CEE41D6C73F}" srcId="{C5B79D85-51AB-BE4C-8EFF-52B78A22FF25}" destId="{57BD4F39-F6EB-1F43-A603-CA9A23710E34}" srcOrd="2" destOrd="0" parTransId="{8DB02B7B-FF9A-8146-9AC6-D24283F49769}" sibTransId="{8D7BD402-81F5-2741-A7E0-6091126E949D}"/>
    <dgm:cxn modelId="{B9208CBB-7B64-0D46-9B9C-140EC7DE402D}" srcId="{C5B79D85-51AB-BE4C-8EFF-52B78A22FF25}" destId="{37902183-8481-B443-A2CF-6256DC19E5EC}" srcOrd="1" destOrd="0" parTransId="{6576EF61-29D7-6E4C-A1CA-E9FC322D0ECA}" sibTransId="{C379110A-609A-7347-9303-BD0010CC918B}"/>
    <dgm:cxn modelId="{6A814F51-8DB2-8F49-941E-DA0E67B83932}" type="presOf" srcId="{C5B79D85-51AB-BE4C-8EFF-52B78A22FF25}" destId="{42EB0D38-943A-2E4B-B640-B3887EA48DEE}" srcOrd="0" destOrd="0" presId="urn:microsoft.com/office/officeart/2005/8/layout/vList3"/>
    <dgm:cxn modelId="{C7347F30-7663-9C47-9A3C-7B8D2071FEDA}" srcId="{C5B79D85-51AB-BE4C-8EFF-52B78A22FF25}" destId="{E947BF50-2B30-CA45-8069-8B2E3C20DAD9}" srcOrd="0" destOrd="0" parTransId="{BA777C9C-CEAE-7F48-8587-C63B2CA43626}" sibTransId="{66DEBE97-4809-9B43-8849-4B37C1BA3957}"/>
    <dgm:cxn modelId="{1C356A29-49B8-8540-B41C-427A1069B5AB}" type="presParOf" srcId="{42EB0D38-943A-2E4B-B640-B3887EA48DEE}" destId="{E191BADA-A067-6740-ADCD-482A86D936D5}" srcOrd="0" destOrd="0" presId="urn:microsoft.com/office/officeart/2005/8/layout/vList3"/>
    <dgm:cxn modelId="{2C5F651B-D9A4-8948-A3A5-CC06205A387B}" type="presParOf" srcId="{E191BADA-A067-6740-ADCD-482A86D936D5}" destId="{E4BAB17D-6051-6045-925A-E72327BA9163}" srcOrd="0" destOrd="0" presId="urn:microsoft.com/office/officeart/2005/8/layout/vList3"/>
    <dgm:cxn modelId="{12B80580-789A-8C48-B262-3D1959FC632D}" type="presParOf" srcId="{E191BADA-A067-6740-ADCD-482A86D936D5}" destId="{82DA3CCC-9E2C-9142-9BEA-4F8F161BCC17}" srcOrd="1" destOrd="0" presId="urn:microsoft.com/office/officeart/2005/8/layout/vList3"/>
    <dgm:cxn modelId="{F5E4CC7E-CA41-4B45-84E8-EFDCA112323C}" type="presParOf" srcId="{42EB0D38-943A-2E4B-B640-B3887EA48DEE}" destId="{A319DDED-C976-5445-A619-DD8B237467DF}" srcOrd="1" destOrd="0" presId="urn:microsoft.com/office/officeart/2005/8/layout/vList3"/>
    <dgm:cxn modelId="{31AD73A8-BE34-314A-85A9-14B76DB5EE70}" type="presParOf" srcId="{42EB0D38-943A-2E4B-B640-B3887EA48DEE}" destId="{B093E8B5-2015-8F4D-A06C-51C60F89183A}" srcOrd="2" destOrd="0" presId="urn:microsoft.com/office/officeart/2005/8/layout/vList3"/>
    <dgm:cxn modelId="{6B939CBC-C7B1-144B-AA2C-0E4E0B7C260C}" type="presParOf" srcId="{B093E8B5-2015-8F4D-A06C-51C60F89183A}" destId="{B4989114-CE69-D046-B9C0-DEA2D9C41AEA}" srcOrd="0" destOrd="0" presId="urn:microsoft.com/office/officeart/2005/8/layout/vList3"/>
    <dgm:cxn modelId="{BD0F9A65-5093-7E42-9535-4D4CBA663F0F}" type="presParOf" srcId="{B093E8B5-2015-8F4D-A06C-51C60F89183A}" destId="{D8AC7367-2CC4-BA44-857E-A506B23C91D3}" srcOrd="1" destOrd="0" presId="urn:microsoft.com/office/officeart/2005/8/layout/vList3"/>
    <dgm:cxn modelId="{00D9BF8F-CAE8-D44F-8829-115CF0646F37}" type="presParOf" srcId="{42EB0D38-943A-2E4B-B640-B3887EA48DEE}" destId="{B82C01C5-63EE-3343-9DCB-520EA5269622}" srcOrd="3" destOrd="0" presId="urn:microsoft.com/office/officeart/2005/8/layout/vList3"/>
    <dgm:cxn modelId="{C5F4FE36-374A-9848-B285-F85A2D36989F}" type="presParOf" srcId="{42EB0D38-943A-2E4B-B640-B3887EA48DEE}" destId="{B5B98FD4-8911-F04F-A05D-903633B18C66}" srcOrd="4" destOrd="0" presId="urn:microsoft.com/office/officeart/2005/8/layout/vList3"/>
    <dgm:cxn modelId="{84E166DD-0B2E-134B-ACDC-084E31FD0569}" type="presParOf" srcId="{B5B98FD4-8911-F04F-A05D-903633B18C66}" destId="{5C2555A6-1051-3D46-ABC5-8DB600328964}" srcOrd="0" destOrd="0" presId="urn:microsoft.com/office/officeart/2005/8/layout/vList3"/>
    <dgm:cxn modelId="{7F706E4B-BEEF-1649-8B46-C22FCCFCBA42}" type="presParOf" srcId="{B5B98FD4-8911-F04F-A05D-903633B18C66}" destId="{62C85BD8-9582-3D42-B3A1-C5EFC2BB6F6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A3CCC-9E2C-9142-9BEA-4F8F161BCC17}">
      <dsp:nvSpPr>
        <dsp:cNvPr id="0" name=""/>
        <dsp:cNvSpPr/>
      </dsp:nvSpPr>
      <dsp:spPr>
        <a:xfrm rot="10800000">
          <a:off x="1303273" y="1895"/>
          <a:ext cx="4053840" cy="1128772"/>
        </a:xfrm>
        <a:prstGeom prst="homePlat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7757" tIns="129540" rIns="241808" bIns="129540" numCol="1" spcCol="1270" anchor="ctr" anchorCtr="0">
          <a:noAutofit/>
        </a:bodyPr>
        <a:lstStyle/>
        <a:p>
          <a:pPr lvl="0" algn="ctr" defTabSz="1511300">
            <a:lnSpc>
              <a:spcPct val="90000"/>
            </a:lnSpc>
            <a:spcBef>
              <a:spcPct val="0"/>
            </a:spcBef>
            <a:spcAft>
              <a:spcPct val="35000"/>
            </a:spcAft>
          </a:pPr>
          <a:r>
            <a:rPr lang="fr-FR" sz="3400" kern="1200" dirty="0" smtClean="0"/>
            <a:t>Préparation</a:t>
          </a:r>
          <a:endParaRPr lang="fr-FR" sz="3400" kern="1200" dirty="0"/>
        </a:p>
      </dsp:txBody>
      <dsp:txXfrm rot="10800000">
        <a:off x="1585466" y="1895"/>
        <a:ext cx="3771647" cy="1128772"/>
      </dsp:txXfrm>
    </dsp:sp>
    <dsp:sp modelId="{E4BAB17D-6051-6045-925A-E72327BA9163}">
      <dsp:nvSpPr>
        <dsp:cNvPr id="0" name=""/>
        <dsp:cNvSpPr/>
      </dsp:nvSpPr>
      <dsp:spPr>
        <a:xfrm>
          <a:off x="738886" y="1895"/>
          <a:ext cx="1128772" cy="112877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8AC7367-2CC4-BA44-857E-A506B23C91D3}">
      <dsp:nvSpPr>
        <dsp:cNvPr id="0" name=""/>
        <dsp:cNvSpPr/>
      </dsp:nvSpPr>
      <dsp:spPr>
        <a:xfrm rot="10800000">
          <a:off x="1303273" y="1467613"/>
          <a:ext cx="4053840" cy="1128772"/>
        </a:xfrm>
        <a:prstGeom prst="homePlate">
          <a:avLst/>
        </a:prstGeom>
        <a:solidFill>
          <a:srgbClr val="C0504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7757" tIns="129540" rIns="241808" bIns="129540" numCol="1" spcCol="1270" anchor="ctr" anchorCtr="0">
          <a:noAutofit/>
        </a:bodyPr>
        <a:lstStyle/>
        <a:p>
          <a:pPr lvl="0" algn="ctr" defTabSz="1511300">
            <a:lnSpc>
              <a:spcPct val="90000"/>
            </a:lnSpc>
            <a:spcBef>
              <a:spcPct val="0"/>
            </a:spcBef>
            <a:spcAft>
              <a:spcPct val="35000"/>
            </a:spcAft>
          </a:pPr>
          <a:r>
            <a:rPr lang="fr-FR" sz="3400" kern="1200" dirty="0" smtClean="0"/>
            <a:t>Action</a:t>
          </a:r>
          <a:endParaRPr lang="fr-FR" sz="3400" kern="1200" dirty="0"/>
        </a:p>
      </dsp:txBody>
      <dsp:txXfrm rot="10800000">
        <a:off x="1585466" y="1467613"/>
        <a:ext cx="3771647" cy="1128772"/>
      </dsp:txXfrm>
    </dsp:sp>
    <dsp:sp modelId="{B4989114-CE69-D046-B9C0-DEA2D9C41AEA}">
      <dsp:nvSpPr>
        <dsp:cNvPr id="0" name=""/>
        <dsp:cNvSpPr/>
      </dsp:nvSpPr>
      <dsp:spPr>
        <a:xfrm>
          <a:off x="738886" y="1467613"/>
          <a:ext cx="1128772" cy="1128772"/>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2C85BD8-9582-3D42-B3A1-C5EFC2BB6F6F}">
      <dsp:nvSpPr>
        <dsp:cNvPr id="0" name=""/>
        <dsp:cNvSpPr/>
      </dsp:nvSpPr>
      <dsp:spPr>
        <a:xfrm rot="10800000">
          <a:off x="1303273" y="2933332"/>
          <a:ext cx="4053840" cy="1128772"/>
        </a:xfrm>
        <a:prstGeom prst="homePlate">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7757" tIns="129540" rIns="241808" bIns="129540" numCol="1" spcCol="1270" anchor="ctr" anchorCtr="0">
          <a:noAutofit/>
        </a:bodyPr>
        <a:lstStyle/>
        <a:p>
          <a:pPr lvl="0" algn="ctr" defTabSz="1511300">
            <a:lnSpc>
              <a:spcPct val="90000"/>
            </a:lnSpc>
            <a:spcBef>
              <a:spcPct val="0"/>
            </a:spcBef>
            <a:spcAft>
              <a:spcPct val="35000"/>
            </a:spcAft>
          </a:pPr>
          <a:r>
            <a:rPr lang="fr-FR" sz="3400" kern="1200" dirty="0" smtClean="0"/>
            <a:t>Récupération</a:t>
          </a:r>
          <a:endParaRPr lang="fr-FR" sz="3400" kern="1200" dirty="0"/>
        </a:p>
      </dsp:txBody>
      <dsp:txXfrm rot="10800000">
        <a:off x="1585466" y="2933332"/>
        <a:ext cx="3771647" cy="1128772"/>
      </dsp:txXfrm>
    </dsp:sp>
    <dsp:sp modelId="{5C2555A6-1051-3D46-ABC5-8DB600328964}">
      <dsp:nvSpPr>
        <dsp:cNvPr id="0" name=""/>
        <dsp:cNvSpPr/>
      </dsp:nvSpPr>
      <dsp:spPr>
        <a:xfrm>
          <a:off x="738886" y="2933332"/>
          <a:ext cx="1128772" cy="112877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9000" r="-29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ABB5B2-6B7B-8947-AF5C-79FB0EDFE132}" type="datetimeFigureOut">
              <a:rPr lang="fr-FR" smtClean="0"/>
              <a:t>19.11.17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EDEFE3-099A-8F49-9727-493090C47182}" type="slidenum">
              <a:rPr lang="fr-FR" smtClean="0"/>
              <a:t>‹#›</a:t>
            </a:fld>
            <a:endParaRPr lang="fr-FR"/>
          </a:p>
        </p:txBody>
      </p:sp>
    </p:spTree>
    <p:extLst>
      <p:ext uri="{BB962C8B-B14F-4D97-AF65-F5344CB8AC3E}">
        <p14:creationId xmlns:p14="http://schemas.microsoft.com/office/powerpoint/2010/main" val="4292151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Espace réservé de l'image des diapositives 1"/>
          <p:cNvSpPr>
            <a:spLocks noGrp="1" noRot="1" noChangeAspect="1" noTextEdit="1"/>
          </p:cNvSpPr>
          <p:nvPr>
            <p:ph type="sldImg"/>
          </p:nvPr>
        </p:nvSpPr>
        <p:spPr>
          <a:ln/>
        </p:spPr>
      </p:sp>
      <p:sp>
        <p:nvSpPr>
          <p:cNvPr id="234499" name="Espace réservé des commentaires 2"/>
          <p:cNvSpPr>
            <a:spLocks noGrp="1"/>
          </p:cNvSpPr>
          <p:nvPr>
            <p:ph type="body" idx="1"/>
          </p:nvPr>
        </p:nvSpPr>
        <p:spPr>
          <a:noFill/>
          <a:ln/>
        </p:spPr>
        <p:txBody>
          <a:bodyPr>
            <a:normAutofit fontScale="92500"/>
          </a:bodyPr>
          <a:lstStyle/>
          <a:p>
            <a:pPr defTabSz="873391"/>
            <a:r>
              <a:rPr lang="en-GB" b="1" dirty="0" smtClean="0"/>
              <a:t>POIRIER P. et al. (2001), Prior meal enhances the plasma glucose lowering effect of exercise in type 2</a:t>
            </a:r>
          </a:p>
          <a:p>
            <a:pPr defTabSz="873391">
              <a:buFontTx/>
              <a:buChar char="-"/>
            </a:pPr>
            <a:r>
              <a:rPr lang="en-US" dirty="0" smtClean="0"/>
              <a:t> 60 min of aerobic exercise at 60% VO2max</a:t>
            </a:r>
          </a:p>
          <a:p>
            <a:pPr defTabSz="873391">
              <a:buFontTx/>
              <a:buChar char="-"/>
            </a:pPr>
            <a:r>
              <a:rPr lang="en-US" dirty="0" smtClean="0"/>
              <a:t> After an overnight fast, the subjects were assigned to exercise either in the fasted state or 2h after a 395 kcal standardized solid breakfast consumed within 20 min (49% carbohydrate, 34% fat, 17% protein).</a:t>
            </a:r>
          </a:p>
          <a:p>
            <a:pPr defTabSz="873391">
              <a:buFontTx/>
              <a:buChar char="-"/>
            </a:pPr>
            <a:r>
              <a:rPr lang="en-US" dirty="0" smtClean="0"/>
              <a:t> Concerning the participants medication In this sample, 6/10 participants had </a:t>
            </a:r>
            <a:r>
              <a:rPr lang="en-US" dirty="0" err="1" smtClean="0"/>
              <a:t>glyburide</a:t>
            </a:r>
            <a:r>
              <a:rPr lang="en-US" dirty="0" smtClean="0"/>
              <a:t> alone (</a:t>
            </a:r>
            <a:r>
              <a:rPr lang="en-US" dirty="0" err="1" smtClean="0"/>
              <a:t>sulfonylurée</a:t>
            </a:r>
            <a:r>
              <a:rPr lang="en-US" dirty="0" smtClean="0"/>
              <a:t>) and 4/10 were treated with a combination of </a:t>
            </a:r>
            <a:r>
              <a:rPr lang="en-US" dirty="0" err="1" smtClean="0"/>
              <a:t>glyburide</a:t>
            </a:r>
            <a:r>
              <a:rPr lang="en-US" dirty="0" smtClean="0"/>
              <a:t> and </a:t>
            </a:r>
            <a:r>
              <a:rPr lang="en-US" dirty="0" err="1" smtClean="0"/>
              <a:t>metformin</a:t>
            </a:r>
            <a:r>
              <a:rPr lang="en-US" dirty="0" smtClean="0"/>
              <a:t>   //   No medication was taken the morning of the exercise sessions in both conditions (fasted </a:t>
            </a:r>
            <a:r>
              <a:rPr lang="en-US" dirty="0" err="1" smtClean="0"/>
              <a:t>vs</a:t>
            </a:r>
            <a:r>
              <a:rPr lang="en-US" dirty="0" smtClean="0"/>
              <a:t> post-</a:t>
            </a:r>
            <a:r>
              <a:rPr lang="en-US" dirty="0" err="1" smtClean="0"/>
              <a:t>prandial</a:t>
            </a:r>
            <a:r>
              <a:rPr lang="en-US" dirty="0" smtClean="0"/>
              <a:t>)</a:t>
            </a:r>
          </a:p>
          <a:p>
            <a:pPr defTabSz="873391">
              <a:buFontTx/>
              <a:buChar char="-"/>
            </a:pPr>
            <a:r>
              <a:rPr lang="en-US" dirty="0" smtClean="0"/>
              <a:t> </a:t>
            </a:r>
            <a:r>
              <a:rPr lang="en-US" b="1" dirty="0" smtClean="0"/>
              <a:t>The glucose lowering effect of a single bout of exercise was highly significantly more important in the fed state (- 4.8 ±  1.9 </a:t>
            </a:r>
            <a:r>
              <a:rPr lang="en-US" b="1" dirty="0" err="1" smtClean="0"/>
              <a:t>mmol</a:t>
            </a:r>
            <a:r>
              <a:rPr lang="en-US" b="1" dirty="0" smtClean="0"/>
              <a:t> corresponding to - 40 ± 14% of baseline value) compared with the fasted state (- 1,0 ±  0.8 </a:t>
            </a:r>
            <a:r>
              <a:rPr lang="en-US" b="1" dirty="0" err="1" smtClean="0"/>
              <a:t>mmol</a:t>
            </a:r>
            <a:r>
              <a:rPr lang="en-US" b="1" dirty="0" smtClean="0"/>
              <a:t> corresponding to - 9 ±  6% of baseline value) for the same subjects. This was still true and significant when adjusted for baseline values. After exercise, plasma glucose levels were significantly and importantly lower in the fed state (7.6 ± 1.1 </a:t>
            </a:r>
            <a:r>
              <a:rPr lang="en-US" b="1" dirty="0" err="1" smtClean="0"/>
              <a:t>mmol</a:t>
            </a:r>
            <a:r>
              <a:rPr lang="en-US" b="1" dirty="0" smtClean="0"/>
              <a:t>) compared with the fasted state (10.0 ± 1.0 </a:t>
            </a:r>
            <a:r>
              <a:rPr lang="en-US" b="1" dirty="0" err="1" smtClean="0"/>
              <a:t>mmol</a:t>
            </a:r>
            <a:r>
              <a:rPr lang="en-US" b="1" dirty="0" smtClean="0"/>
              <a:t>), and remained significantly lower for the rest of the exercise session during the recovery period (30-min following exercise bout) =&gt; see figure 1 (</a:t>
            </a:r>
            <a:r>
              <a:rPr lang="en-US" b="1" dirty="0" err="1" smtClean="0"/>
              <a:t>très</a:t>
            </a:r>
            <a:r>
              <a:rPr lang="en-US" b="1" dirty="0" smtClean="0"/>
              <a:t> </a:t>
            </a:r>
            <a:r>
              <a:rPr lang="en-US" b="1" dirty="0" err="1" smtClean="0"/>
              <a:t>parlante</a:t>
            </a:r>
            <a:r>
              <a:rPr lang="en-US" dirty="0" smtClean="0"/>
              <a:t>) </a:t>
            </a:r>
          </a:p>
          <a:p>
            <a:pPr defTabSz="873391">
              <a:buFontTx/>
              <a:buChar char="-"/>
            </a:pPr>
            <a:r>
              <a:rPr lang="en-US" dirty="0" smtClean="0"/>
              <a:t> Because glucose utilization increased similarly during exercise in the fed state and in the fasted state, the higher insulin levels after the meal might have blunted glucose production, thus creating an imbalance between total glucose production and total peripheral utilization in the fed state in contrast to the fasted state. So this study suggests that postprandial relative </a:t>
            </a:r>
            <a:r>
              <a:rPr lang="en-US" dirty="0" err="1" smtClean="0"/>
              <a:t>hyperinsulinemia</a:t>
            </a:r>
            <a:r>
              <a:rPr lang="en-US" dirty="0" smtClean="0"/>
              <a:t> potentiates the blood glucose lowering effect of an exercise session.</a:t>
            </a:r>
            <a:endParaRPr lang="fr-CH" dirty="0" smtClean="0"/>
          </a:p>
        </p:txBody>
      </p:sp>
      <p:sp>
        <p:nvSpPr>
          <p:cNvPr id="234500" name="Espace réservé du numéro de diapositive 3"/>
          <p:cNvSpPr>
            <a:spLocks noGrp="1"/>
          </p:cNvSpPr>
          <p:nvPr>
            <p:ph type="sldNum" sz="quarter"/>
          </p:nvPr>
        </p:nvSpPr>
        <p:spPr>
          <a:noFill/>
        </p:spPr>
        <p:txBody>
          <a:bodyPr/>
          <a:lstStyle/>
          <a:p>
            <a:pPr>
              <a:tabLst>
                <a:tab pos="0" algn="l"/>
                <a:tab pos="868995" algn="l"/>
                <a:tab pos="1739455" algn="l"/>
                <a:tab pos="2609916" algn="l"/>
                <a:tab pos="3480376" algn="l"/>
                <a:tab pos="4350836" algn="l"/>
                <a:tab pos="5221296" algn="l"/>
                <a:tab pos="6091757" algn="l"/>
                <a:tab pos="6960751" algn="l"/>
                <a:tab pos="7831211" algn="l"/>
                <a:tab pos="8701671" algn="l"/>
                <a:tab pos="9572132" algn="l"/>
              </a:tabLst>
            </a:pPr>
            <a:fld id="{BD97B760-7AF9-4098-B3A1-E39A9D40E555}" type="slidenum">
              <a:rPr lang="fr-CH" smtClean="0"/>
              <a:pPr>
                <a:tabLst>
                  <a:tab pos="0" algn="l"/>
                  <a:tab pos="868995" algn="l"/>
                  <a:tab pos="1739455" algn="l"/>
                  <a:tab pos="2609916" algn="l"/>
                  <a:tab pos="3480376" algn="l"/>
                  <a:tab pos="4350836" algn="l"/>
                  <a:tab pos="5221296" algn="l"/>
                  <a:tab pos="6091757" algn="l"/>
                  <a:tab pos="6960751" algn="l"/>
                  <a:tab pos="7831211" algn="l"/>
                  <a:tab pos="8701671" algn="l"/>
                  <a:tab pos="9572132" algn="l"/>
                </a:tabLst>
              </a:pPr>
              <a:t>13</a:t>
            </a:fld>
            <a:endParaRPr lang="fr-CH"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H"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83BE332-6B8E-9944-980E-D12794B74612}" type="datetimeFigureOut">
              <a:rPr lang="fr-FR" smtClean="0"/>
              <a:t>19.11.17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99F161-B031-054D-9CE0-595BA52BCE30}" type="slidenum">
              <a:rPr lang="fr-FR" smtClean="0"/>
              <a:t>‹#›</a:t>
            </a:fld>
            <a:endParaRPr lang="fr-FR"/>
          </a:p>
        </p:txBody>
      </p:sp>
    </p:spTree>
    <p:extLst>
      <p:ext uri="{BB962C8B-B14F-4D97-AF65-F5344CB8AC3E}">
        <p14:creationId xmlns:p14="http://schemas.microsoft.com/office/powerpoint/2010/main" val="3080505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10"/>
          </p:nvPr>
        </p:nvSpPr>
        <p:spPr/>
        <p:txBody>
          <a:bodyPr/>
          <a:lstStyle/>
          <a:p>
            <a:fld id="{D83BE332-6B8E-9944-980E-D12794B74612}" type="datetimeFigureOut">
              <a:rPr lang="fr-FR" smtClean="0"/>
              <a:t>19.11.17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99F161-B031-054D-9CE0-595BA52BCE30}" type="slidenum">
              <a:rPr lang="fr-FR" smtClean="0"/>
              <a:t>‹#›</a:t>
            </a:fld>
            <a:endParaRPr lang="fr-FR"/>
          </a:p>
        </p:txBody>
      </p:sp>
    </p:spTree>
    <p:extLst>
      <p:ext uri="{BB962C8B-B14F-4D97-AF65-F5344CB8AC3E}">
        <p14:creationId xmlns:p14="http://schemas.microsoft.com/office/powerpoint/2010/main" val="1802303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H"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10"/>
          </p:nvPr>
        </p:nvSpPr>
        <p:spPr/>
        <p:txBody>
          <a:bodyPr/>
          <a:lstStyle/>
          <a:p>
            <a:fld id="{D83BE332-6B8E-9944-980E-D12794B74612}" type="datetimeFigureOut">
              <a:rPr lang="fr-FR" smtClean="0"/>
              <a:t>19.11.17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99F161-B031-054D-9CE0-595BA52BCE30}" type="slidenum">
              <a:rPr lang="fr-FR" smtClean="0"/>
              <a:t>‹#›</a:t>
            </a:fld>
            <a:endParaRPr lang="fr-FR"/>
          </a:p>
        </p:txBody>
      </p:sp>
    </p:spTree>
    <p:extLst>
      <p:ext uri="{BB962C8B-B14F-4D97-AF65-F5344CB8AC3E}">
        <p14:creationId xmlns:p14="http://schemas.microsoft.com/office/powerpoint/2010/main" val="1757861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contenu 2"/>
          <p:cNvSpPr>
            <a:spLocks noGrp="1"/>
          </p:cNvSpPr>
          <p:nvPr>
            <p:ph idx="1"/>
          </p:nvPr>
        </p:nvSpPr>
        <p:spPr/>
        <p:txBody>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10"/>
          </p:nvPr>
        </p:nvSpPr>
        <p:spPr/>
        <p:txBody>
          <a:bodyPr/>
          <a:lstStyle/>
          <a:p>
            <a:fld id="{D83BE332-6B8E-9944-980E-D12794B74612}" type="datetimeFigureOut">
              <a:rPr lang="fr-FR" smtClean="0"/>
              <a:t>19.11.17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99F161-B031-054D-9CE0-595BA52BCE30}" type="slidenum">
              <a:rPr lang="fr-FR" smtClean="0"/>
              <a:t>‹#›</a:t>
            </a:fld>
            <a:endParaRPr lang="fr-FR"/>
          </a:p>
        </p:txBody>
      </p:sp>
    </p:spTree>
    <p:extLst>
      <p:ext uri="{BB962C8B-B14F-4D97-AF65-F5344CB8AC3E}">
        <p14:creationId xmlns:p14="http://schemas.microsoft.com/office/powerpoint/2010/main" val="685591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H"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Cliquez pour modifier les styles du texte du masque</a:t>
            </a:r>
          </a:p>
        </p:txBody>
      </p:sp>
      <p:sp>
        <p:nvSpPr>
          <p:cNvPr id="4" name="Espace réservé de la date 3"/>
          <p:cNvSpPr>
            <a:spLocks noGrp="1"/>
          </p:cNvSpPr>
          <p:nvPr>
            <p:ph type="dt" sz="half" idx="10"/>
          </p:nvPr>
        </p:nvSpPr>
        <p:spPr/>
        <p:txBody>
          <a:bodyPr/>
          <a:lstStyle/>
          <a:p>
            <a:fld id="{D83BE332-6B8E-9944-980E-D12794B74612}" type="datetimeFigureOut">
              <a:rPr lang="fr-FR" smtClean="0"/>
              <a:t>19.11.17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99F161-B031-054D-9CE0-595BA52BCE30}" type="slidenum">
              <a:rPr lang="fr-FR" smtClean="0"/>
              <a:t>‹#›</a:t>
            </a:fld>
            <a:endParaRPr lang="fr-FR"/>
          </a:p>
        </p:txBody>
      </p:sp>
    </p:spTree>
    <p:extLst>
      <p:ext uri="{BB962C8B-B14F-4D97-AF65-F5344CB8AC3E}">
        <p14:creationId xmlns:p14="http://schemas.microsoft.com/office/powerpoint/2010/main" val="2802408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5" name="Espace réservé de la date 4"/>
          <p:cNvSpPr>
            <a:spLocks noGrp="1"/>
          </p:cNvSpPr>
          <p:nvPr>
            <p:ph type="dt" sz="half" idx="10"/>
          </p:nvPr>
        </p:nvSpPr>
        <p:spPr/>
        <p:txBody>
          <a:bodyPr/>
          <a:lstStyle/>
          <a:p>
            <a:fld id="{D83BE332-6B8E-9944-980E-D12794B74612}" type="datetimeFigureOut">
              <a:rPr lang="fr-FR" smtClean="0"/>
              <a:t>19.11.17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399F161-B031-054D-9CE0-595BA52BCE30}" type="slidenum">
              <a:rPr lang="fr-FR" smtClean="0"/>
              <a:t>‹#›</a:t>
            </a:fld>
            <a:endParaRPr lang="fr-FR"/>
          </a:p>
        </p:txBody>
      </p:sp>
    </p:spTree>
    <p:extLst>
      <p:ext uri="{BB962C8B-B14F-4D97-AF65-F5344CB8AC3E}">
        <p14:creationId xmlns:p14="http://schemas.microsoft.com/office/powerpoint/2010/main" val="495998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H"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7" name="Espace réservé de la date 6"/>
          <p:cNvSpPr>
            <a:spLocks noGrp="1"/>
          </p:cNvSpPr>
          <p:nvPr>
            <p:ph type="dt" sz="half" idx="10"/>
          </p:nvPr>
        </p:nvSpPr>
        <p:spPr/>
        <p:txBody>
          <a:bodyPr/>
          <a:lstStyle/>
          <a:p>
            <a:fld id="{D83BE332-6B8E-9944-980E-D12794B74612}" type="datetimeFigureOut">
              <a:rPr lang="fr-FR" smtClean="0"/>
              <a:t>19.11.17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399F161-B031-054D-9CE0-595BA52BCE30}" type="slidenum">
              <a:rPr lang="fr-FR" smtClean="0"/>
              <a:t>‹#›</a:t>
            </a:fld>
            <a:endParaRPr lang="fr-FR"/>
          </a:p>
        </p:txBody>
      </p:sp>
    </p:spTree>
    <p:extLst>
      <p:ext uri="{BB962C8B-B14F-4D97-AF65-F5344CB8AC3E}">
        <p14:creationId xmlns:p14="http://schemas.microsoft.com/office/powerpoint/2010/main" val="1966547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e la date 2"/>
          <p:cNvSpPr>
            <a:spLocks noGrp="1"/>
          </p:cNvSpPr>
          <p:nvPr>
            <p:ph type="dt" sz="half" idx="10"/>
          </p:nvPr>
        </p:nvSpPr>
        <p:spPr/>
        <p:txBody>
          <a:bodyPr/>
          <a:lstStyle/>
          <a:p>
            <a:fld id="{D83BE332-6B8E-9944-980E-D12794B74612}" type="datetimeFigureOut">
              <a:rPr lang="fr-FR" smtClean="0"/>
              <a:t>19.11.17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399F161-B031-054D-9CE0-595BA52BCE30}" type="slidenum">
              <a:rPr lang="fr-FR" smtClean="0"/>
              <a:t>‹#›</a:t>
            </a:fld>
            <a:endParaRPr lang="fr-FR"/>
          </a:p>
        </p:txBody>
      </p:sp>
    </p:spTree>
    <p:extLst>
      <p:ext uri="{BB962C8B-B14F-4D97-AF65-F5344CB8AC3E}">
        <p14:creationId xmlns:p14="http://schemas.microsoft.com/office/powerpoint/2010/main" val="2481367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83BE332-6B8E-9944-980E-D12794B74612}" type="datetimeFigureOut">
              <a:rPr lang="fr-FR" smtClean="0"/>
              <a:t>19.11.17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399F161-B031-054D-9CE0-595BA52BCE30}" type="slidenum">
              <a:rPr lang="fr-FR" smtClean="0"/>
              <a:t>‹#›</a:t>
            </a:fld>
            <a:endParaRPr lang="fr-FR"/>
          </a:p>
        </p:txBody>
      </p:sp>
    </p:spTree>
    <p:extLst>
      <p:ext uri="{BB962C8B-B14F-4D97-AF65-F5344CB8AC3E}">
        <p14:creationId xmlns:p14="http://schemas.microsoft.com/office/powerpoint/2010/main" val="1641656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H"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Espace réservé de la date 4"/>
          <p:cNvSpPr>
            <a:spLocks noGrp="1"/>
          </p:cNvSpPr>
          <p:nvPr>
            <p:ph type="dt" sz="half" idx="10"/>
          </p:nvPr>
        </p:nvSpPr>
        <p:spPr/>
        <p:txBody>
          <a:bodyPr/>
          <a:lstStyle/>
          <a:p>
            <a:fld id="{D83BE332-6B8E-9944-980E-D12794B74612}" type="datetimeFigureOut">
              <a:rPr lang="fr-FR" smtClean="0"/>
              <a:t>19.11.17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399F161-B031-054D-9CE0-595BA52BCE30}" type="slidenum">
              <a:rPr lang="fr-FR" smtClean="0"/>
              <a:t>‹#›</a:t>
            </a:fld>
            <a:endParaRPr lang="fr-FR"/>
          </a:p>
        </p:txBody>
      </p:sp>
    </p:spTree>
    <p:extLst>
      <p:ext uri="{BB962C8B-B14F-4D97-AF65-F5344CB8AC3E}">
        <p14:creationId xmlns:p14="http://schemas.microsoft.com/office/powerpoint/2010/main" val="4082093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H"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Espace réservé de la date 4"/>
          <p:cNvSpPr>
            <a:spLocks noGrp="1"/>
          </p:cNvSpPr>
          <p:nvPr>
            <p:ph type="dt" sz="half" idx="10"/>
          </p:nvPr>
        </p:nvSpPr>
        <p:spPr/>
        <p:txBody>
          <a:bodyPr/>
          <a:lstStyle/>
          <a:p>
            <a:fld id="{D83BE332-6B8E-9944-980E-D12794B74612}" type="datetimeFigureOut">
              <a:rPr lang="fr-FR" smtClean="0"/>
              <a:t>19.11.17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399F161-B031-054D-9CE0-595BA52BCE30}" type="slidenum">
              <a:rPr lang="fr-FR" smtClean="0"/>
              <a:t>‹#›</a:t>
            </a:fld>
            <a:endParaRPr lang="fr-FR"/>
          </a:p>
        </p:txBody>
      </p:sp>
    </p:spTree>
    <p:extLst>
      <p:ext uri="{BB962C8B-B14F-4D97-AF65-F5344CB8AC3E}">
        <p14:creationId xmlns:p14="http://schemas.microsoft.com/office/powerpoint/2010/main" val="983327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H"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3BE332-6B8E-9944-980E-D12794B74612}" type="datetimeFigureOut">
              <a:rPr lang="fr-FR" smtClean="0"/>
              <a:t>19.11.17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9F161-B031-054D-9CE0-595BA52BCE30}" type="slidenum">
              <a:rPr lang="fr-FR" smtClean="0"/>
              <a:t>‹#›</a:t>
            </a:fld>
            <a:endParaRPr lang="fr-FR"/>
          </a:p>
        </p:txBody>
      </p:sp>
    </p:spTree>
    <p:extLst>
      <p:ext uri="{BB962C8B-B14F-4D97-AF65-F5344CB8AC3E}">
        <p14:creationId xmlns:p14="http://schemas.microsoft.com/office/powerpoint/2010/main" val="734078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jpeg"/><Relationship Id="rId10"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onlinelibrary.wiley.com/enhanced/doi/10.1111/dom.12552" TargetMode="External"/><Relationship Id="rId3" Type="http://schemas.openxmlformats.org/officeDocument/2006/relationships/hyperlink" Target="http://onlinelibrary.wiley.com/resolve/reference/XREF?id=10.1016/j.diabres.2014.09.015"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46138"/>
            <a:ext cx="8229600" cy="1143000"/>
          </a:xfrm>
        </p:spPr>
        <p:txBody>
          <a:bodyPr>
            <a:noAutofit/>
          </a:bodyPr>
          <a:lstStyle/>
          <a:p>
            <a:r>
              <a:rPr lang="fr-FR" sz="3200" b="1" dirty="0" smtClean="0">
                <a:solidFill>
                  <a:srgbClr val="1F497D"/>
                </a:solidFill>
              </a:rPr>
              <a:t>Workshop </a:t>
            </a:r>
            <a:br>
              <a:rPr lang="fr-FR" sz="3200" b="1" dirty="0" smtClean="0">
                <a:solidFill>
                  <a:srgbClr val="1F497D"/>
                </a:solidFill>
              </a:rPr>
            </a:br>
            <a:r>
              <a:rPr lang="fr-FR" sz="3200" b="1" dirty="0" smtClean="0">
                <a:solidFill>
                  <a:srgbClr val="1F497D"/>
                </a:solidFill>
              </a:rPr>
              <a:t>Diabète et activité physique</a:t>
            </a:r>
            <a:endParaRPr lang="fr-FR" sz="3200" b="1" dirty="0">
              <a:solidFill>
                <a:srgbClr val="1F497D"/>
              </a:solidFill>
            </a:endParaRPr>
          </a:p>
        </p:txBody>
      </p:sp>
      <p:sp>
        <p:nvSpPr>
          <p:cNvPr id="3" name="Espace réservé du contenu 2"/>
          <p:cNvSpPr>
            <a:spLocks noGrp="1"/>
          </p:cNvSpPr>
          <p:nvPr>
            <p:ph idx="1"/>
          </p:nvPr>
        </p:nvSpPr>
        <p:spPr>
          <a:xfrm>
            <a:off x="624290" y="5266295"/>
            <a:ext cx="8229600" cy="1591705"/>
          </a:xfrm>
        </p:spPr>
        <p:txBody>
          <a:bodyPr>
            <a:normAutofit/>
          </a:bodyPr>
          <a:lstStyle/>
          <a:p>
            <a:pPr marL="0" indent="0" algn="ctr">
              <a:buNone/>
            </a:pPr>
            <a:r>
              <a:rPr lang="fr-FR" sz="2400" dirty="0" smtClean="0"/>
              <a:t>17.11.2017</a:t>
            </a:r>
          </a:p>
          <a:p>
            <a:pPr marL="0" indent="0" algn="ctr">
              <a:buNone/>
            </a:pPr>
            <a:r>
              <a:rPr lang="fr-FR" sz="2400" dirty="0" smtClean="0"/>
              <a:t>Sébastien </a:t>
            </a:r>
            <a:r>
              <a:rPr lang="fr-FR" sz="2400" dirty="0" err="1" smtClean="0"/>
              <a:t>Grossini</a:t>
            </a:r>
            <a:endParaRPr lang="fr-FR" sz="2400" dirty="0" smtClean="0"/>
          </a:p>
          <a:p>
            <a:pPr marL="0" indent="0" algn="ctr">
              <a:buNone/>
            </a:pPr>
            <a:r>
              <a:rPr lang="fr-FR" sz="2400" dirty="0" smtClean="0"/>
              <a:t>Giacomo Gastaldi</a:t>
            </a:r>
            <a:endParaRPr lang="fr-FR" sz="2400" dirty="0"/>
          </a:p>
        </p:txBody>
      </p:sp>
      <p:pic>
        <p:nvPicPr>
          <p:cNvPr id="4" name="Image 3" descr="Capture d’écran 2017-11-18 à 07.26.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9785" y="2193786"/>
            <a:ext cx="4565734" cy="2896325"/>
          </a:xfrm>
          <a:prstGeom prst="rect">
            <a:avLst/>
          </a:prstGeom>
        </p:spPr>
      </p:pic>
    </p:spTree>
    <p:extLst>
      <p:ext uri="{BB962C8B-B14F-4D97-AF65-F5344CB8AC3E}">
        <p14:creationId xmlns:p14="http://schemas.microsoft.com/office/powerpoint/2010/main" val="243389928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pSp>
        <p:nvGrpSpPr>
          <p:cNvPr id="4" name="Grouper 3"/>
          <p:cNvGrpSpPr/>
          <p:nvPr/>
        </p:nvGrpSpPr>
        <p:grpSpPr>
          <a:xfrm flipH="1">
            <a:off x="2438379" y="1861921"/>
            <a:ext cx="3994586" cy="1128772"/>
            <a:chOff x="1303273" y="1467613"/>
            <a:chExt cx="4053840" cy="1128772"/>
          </a:xfrm>
        </p:grpSpPr>
        <p:sp>
          <p:nvSpPr>
            <p:cNvPr id="5" name="Signalisation droite 4"/>
            <p:cNvSpPr/>
            <p:nvPr/>
          </p:nvSpPr>
          <p:spPr>
            <a:xfrm rot="10800000">
              <a:off x="1303273" y="1467613"/>
              <a:ext cx="4053840" cy="1128772"/>
            </a:xfrm>
            <a:prstGeom prst="homePlate">
              <a:avLst/>
            </a:prstGeom>
            <a:solidFill>
              <a:srgbClr val="C0504D"/>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6" name="Signalisation droite 4"/>
            <p:cNvSpPr/>
            <p:nvPr/>
          </p:nvSpPr>
          <p:spPr>
            <a:xfrm rot="21600000">
              <a:off x="1585466" y="1467613"/>
              <a:ext cx="3771647" cy="11287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7757" tIns="129540" rIns="241808" bIns="129540" numCol="1" spcCol="1270" anchor="ctr" anchorCtr="0">
              <a:noAutofit/>
            </a:bodyPr>
            <a:lstStyle/>
            <a:p>
              <a:pPr lvl="0" algn="ctr" defTabSz="1511300">
                <a:lnSpc>
                  <a:spcPct val="90000"/>
                </a:lnSpc>
                <a:spcBef>
                  <a:spcPct val="0"/>
                </a:spcBef>
                <a:spcAft>
                  <a:spcPct val="35000"/>
                </a:spcAft>
              </a:pPr>
              <a:r>
                <a:rPr lang="fr-FR" sz="3400" kern="1200" dirty="0" smtClean="0"/>
                <a:t>Action</a:t>
              </a:r>
              <a:endParaRPr lang="fr-FR" sz="3400" kern="1200" dirty="0"/>
            </a:p>
          </p:txBody>
        </p:sp>
      </p:grpSp>
      <p:pic>
        <p:nvPicPr>
          <p:cNvPr id="7" name="Image 6" descr="Capture d’écran 2017-11-18 à 07.27.5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379" y="3635151"/>
            <a:ext cx="3897374" cy="2515765"/>
          </a:xfrm>
          <a:prstGeom prst="rect">
            <a:avLst/>
          </a:prstGeom>
        </p:spPr>
      </p:pic>
    </p:spTree>
    <p:extLst>
      <p:ext uri="{BB962C8B-B14F-4D97-AF65-F5344CB8AC3E}">
        <p14:creationId xmlns:p14="http://schemas.microsoft.com/office/powerpoint/2010/main" val="15059358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b="1" dirty="0" smtClean="0">
                <a:solidFill>
                  <a:srgbClr val="1F497D"/>
                </a:solidFill>
              </a:rPr>
              <a:t>Que dois-je connaître sur les liens entre l’AP et le diabète</a:t>
            </a:r>
            <a:endParaRPr lang="fr-FR" sz="3200" b="1" dirty="0">
              <a:solidFill>
                <a:srgbClr val="1F497D"/>
              </a:solidFill>
            </a:endParaRPr>
          </a:p>
        </p:txBody>
      </p:sp>
      <p:sp>
        <p:nvSpPr>
          <p:cNvPr id="3" name="Espace réservé du contenu 2"/>
          <p:cNvSpPr>
            <a:spLocks noGrp="1"/>
          </p:cNvSpPr>
          <p:nvPr>
            <p:ph idx="1"/>
          </p:nvPr>
        </p:nvSpPr>
        <p:spPr/>
        <p:txBody>
          <a:bodyPr/>
          <a:lstStyle/>
          <a:p>
            <a:r>
              <a:rPr lang="fr-FR" dirty="0"/>
              <a:t>L</a:t>
            </a:r>
            <a:r>
              <a:rPr lang="fr-FR" dirty="0" smtClean="0"/>
              <a:t>e type et l’intensité de l’activité physique choisie va affecter mon diabète de manière individuelle</a:t>
            </a:r>
            <a:r>
              <a:rPr lang="is-IS" dirty="0" smtClean="0"/>
              <a:t>…</a:t>
            </a:r>
          </a:p>
          <a:p>
            <a:r>
              <a:rPr lang="is-IS" dirty="0" smtClean="0"/>
              <a:t>Il existe qq notions théoriques utiles à la pratiques mais dans tous les cas la variation de la glycémie durant l’activité suit des règles individuelles (obligation d’expérimenter !)</a:t>
            </a:r>
          </a:p>
        </p:txBody>
      </p:sp>
    </p:spTree>
    <p:extLst>
      <p:ext uri="{BB962C8B-B14F-4D97-AF65-F5344CB8AC3E}">
        <p14:creationId xmlns:p14="http://schemas.microsoft.com/office/powerpoint/2010/main" val="12242378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SAVOIR et EXPERIENCE personnelle</a:t>
            </a:r>
            <a:endParaRPr lang="fr-FR" dirty="0"/>
          </a:p>
        </p:txBody>
      </p:sp>
      <p:pic>
        <p:nvPicPr>
          <p:cNvPr id="4" name="Image 3"/>
          <p:cNvPicPr>
            <a:picLocks noChangeAspect="1"/>
          </p:cNvPicPr>
          <p:nvPr/>
        </p:nvPicPr>
        <p:blipFill>
          <a:blip r:embed="rId2"/>
          <a:stretch>
            <a:fillRect/>
          </a:stretch>
        </p:blipFill>
        <p:spPr>
          <a:xfrm>
            <a:off x="1397000" y="1499755"/>
            <a:ext cx="6350000" cy="4597400"/>
          </a:xfrm>
          <a:prstGeom prst="rect">
            <a:avLst/>
          </a:prstGeom>
        </p:spPr>
      </p:pic>
      <p:sp>
        <p:nvSpPr>
          <p:cNvPr id="5" name="Rectangle 4"/>
          <p:cNvSpPr/>
          <p:nvPr/>
        </p:nvSpPr>
        <p:spPr>
          <a:xfrm>
            <a:off x="1789544" y="6109733"/>
            <a:ext cx="5691909" cy="369332"/>
          </a:xfrm>
          <a:prstGeom prst="rect">
            <a:avLst/>
          </a:prstGeom>
        </p:spPr>
        <p:txBody>
          <a:bodyPr wrap="square">
            <a:spAutoFit/>
          </a:bodyPr>
          <a:lstStyle/>
          <a:p>
            <a:r>
              <a:rPr lang="fr-FR" dirty="0"/>
              <a:t>Le Caravage - L'incrédulité de Saint-Thomas - 1602</a:t>
            </a:r>
          </a:p>
        </p:txBody>
      </p:sp>
    </p:spTree>
    <p:extLst>
      <p:ext uri="{BB962C8B-B14F-4D97-AF65-F5344CB8AC3E}">
        <p14:creationId xmlns:p14="http://schemas.microsoft.com/office/powerpoint/2010/main" val="372375885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cstate="print"/>
          <a:srcRect/>
          <a:stretch>
            <a:fillRect/>
          </a:stretch>
        </p:blipFill>
        <p:spPr bwMode="auto">
          <a:xfrm>
            <a:off x="2555875" y="1428750"/>
            <a:ext cx="3749675" cy="4664075"/>
          </a:xfrm>
          <a:prstGeom prst="rect">
            <a:avLst/>
          </a:prstGeom>
          <a:noFill/>
          <a:ln w="9525">
            <a:noFill/>
            <a:miter lim="800000"/>
            <a:headEnd/>
            <a:tailEnd/>
          </a:ln>
        </p:spPr>
      </p:pic>
      <p:sp>
        <p:nvSpPr>
          <p:cNvPr id="3" name="Titre 1"/>
          <p:cNvSpPr>
            <a:spLocks noGrp="1"/>
          </p:cNvSpPr>
          <p:nvPr>
            <p:ph type="title"/>
          </p:nvPr>
        </p:nvSpPr>
        <p:spPr>
          <a:xfrm>
            <a:off x="317471" y="274638"/>
            <a:ext cx="8502679" cy="1143000"/>
          </a:xfrm>
        </p:spPr>
        <p:txBody>
          <a:bodyPr>
            <a:normAutofit fontScale="90000"/>
          </a:bodyPr>
          <a:lstStyle/>
          <a:p>
            <a:pPr>
              <a:defRPr/>
            </a:pPr>
            <a:r>
              <a:rPr lang="fr-CH" b="1" dirty="0" smtClean="0">
                <a:solidFill>
                  <a:srgbClr val="1F497D"/>
                </a:solidFill>
              </a:rPr>
              <a:t>Exercice modéré et glycémie  </a:t>
            </a:r>
            <a:r>
              <a:rPr lang="fr-CH" dirty="0" smtClean="0"/>
              <a:t/>
            </a:r>
            <a:br>
              <a:rPr lang="fr-CH" dirty="0" smtClean="0"/>
            </a:br>
            <a:r>
              <a:rPr lang="fr-CH" sz="3100" dirty="0"/>
              <a:t>À jeun vs </a:t>
            </a:r>
            <a:r>
              <a:rPr lang="fr-CH" sz="3100" dirty="0" err="1"/>
              <a:t>post-prandial</a:t>
            </a:r>
            <a:endParaRPr lang="fr-CH" sz="3100" dirty="0"/>
          </a:p>
        </p:txBody>
      </p:sp>
      <p:sp>
        <p:nvSpPr>
          <p:cNvPr id="59396" name="ZoneTexte 3"/>
          <p:cNvSpPr txBox="1">
            <a:spLocks noChangeArrowheads="1"/>
          </p:cNvSpPr>
          <p:nvPr/>
        </p:nvSpPr>
        <p:spPr bwMode="auto">
          <a:xfrm>
            <a:off x="7681913" y="6269038"/>
            <a:ext cx="1138237" cy="461962"/>
          </a:xfrm>
          <a:prstGeom prst="rect">
            <a:avLst/>
          </a:prstGeom>
          <a:noFill/>
          <a:ln w="9525">
            <a:noFill/>
            <a:miter lim="800000"/>
            <a:headEnd/>
            <a:tailEnd/>
          </a:ln>
        </p:spPr>
        <p:txBody>
          <a:bodyPr>
            <a:spAutoFit/>
          </a:bodyPr>
          <a:lstStyle/>
          <a:p>
            <a:r>
              <a:rPr lang="en-GB" sz="1200" i="1">
                <a:solidFill>
                  <a:srgbClr val="000000"/>
                </a:solidFill>
              </a:rPr>
              <a:t>POIRIER P. et al. (2001)</a:t>
            </a:r>
            <a:endParaRPr lang="fr-CH" sz="1200" i="1">
              <a:solidFill>
                <a:srgbClr val="000000"/>
              </a:solidFill>
            </a:endParaRPr>
          </a:p>
        </p:txBody>
      </p:sp>
      <p:sp>
        <p:nvSpPr>
          <p:cNvPr id="59397" name="ZoneTexte 1"/>
          <p:cNvSpPr txBox="1">
            <a:spLocks noChangeArrowheads="1"/>
          </p:cNvSpPr>
          <p:nvPr/>
        </p:nvSpPr>
        <p:spPr bwMode="auto">
          <a:xfrm>
            <a:off x="2162175" y="6269038"/>
            <a:ext cx="4776788" cy="523875"/>
          </a:xfrm>
          <a:prstGeom prst="rect">
            <a:avLst/>
          </a:prstGeom>
          <a:noFill/>
          <a:ln w="9525">
            <a:noFill/>
            <a:miter lim="800000"/>
            <a:headEnd/>
            <a:tailEnd/>
          </a:ln>
        </p:spPr>
        <p:txBody>
          <a:bodyPr>
            <a:spAutoFit/>
          </a:bodyPr>
          <a:lstStyle/>
          <a:p>
            <a:r>
              <a:rPr lang="en-US" sz="1400">
                <a:solidFill>
                  <a:srgbClr val="000000"/>
                </a:solidFill>
              </a:rPr>
              <a:t>Remarque : No medication was taken the morning of the exercise sessions in both conditions (fasted vs post-prandial)</a:t>
            </a:r>
            <a:endParaRPr lang="fr-CH" sz="1400">
              <a:solidFill>
                <a:srgbClr val="000000"/>
              </a:solidFill>
            </a:endParaRPr>
          </a:p>
        </p:txBody>
      </p:sp>
    </p:spTree>
    <p:extLst>
      <p:ext uri="{BB962C8B-B14F-4D97-AF65-F5344CB8AC3E}">
        <p14:creationId xmlns:p14="http://schemas.microsoft.com/office/powerpoint/2010/main" val="99855398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solidFill>
                  <a:srgbClr val="1F497D"/>
                </a:solidFill>
              </a:rPr>
              <a:t>Action de l’AP sur la glycémie</a:t>
            </a:r>
            <a:endParaRPr lang="fr-FR" sz="3600" b="1" dirty="0">
              <a:solidFill>
                <a:srgbClr val="1F497D"/>
              </a:solidFill>
            </a:endParaRPr>
          </a:p>
        </p:txBody>
      </p:sp>
      <p:grpSp>
        <p:nvGrpSpPr>
          <p:cNvPr id="5" name="Grouper 4"/>
          <p:cNvGrpSpPr/>
          <p:nvPr/>
        </p:nvGrpSpPr>
        <p:grpSpPr>
          <a:xfrm>
            <a:off x="1905084" y="1204350"/>
            <a:ext cx="5340970" cy="5346897"/>
            <a:chOff x="1111284" y="1158990"/>
            <a:chExt cx="5340970" cy="5346897"/>
          </a:xfrm>
        </p:grpSpPr>
        <p:pic>
          <p:nvPicPr>
            <p:cNvPr id="4" name="Billede 5"/>
            <p:cNvPicPr>
              <a:picLocks noChangeAspect="1"/>
            </p:cNvPicPr>
            <p:nvPr/>
          </p:nvPicPr>
          <p:blipFill>
            <a:blip r:embed="rId2" cstate="print"/>
            <a:srcRect l="47089" t="26373" r="8133" b="7959"/>
            <a:stretch>
              <a:fillRect/>
            </a:stretch>
          </p:blipFill>
          <p:spPr bwMode="auto">
            <a:xfrm>
              <a:off x="1111284" y="1158990"/>
              <a:ext cx="5340970" cy="5346897"/>
            </a:xfrm>
            <a:prstGeom prst="rect">
              <a:avLst/>
            </a:prstGeom>
            <a:noFill/>
            <a:ln w="9525">
              <a:noFill/>
              <a:miter lim="800000"/>
              <a:headEnd/>
              <a:tailEnd/>
            </a:ln>
          </p:spPr>
        </p:pic>
        <p:grpSp>
          <p:nvGrpSpPr>
            <p:cNvPr id="3" name="Grouper 2"/>
            <p:cNvGrpSpPr/>
            <p:nvPr/>
          </p:nvGrpSpPr>
          <p:grpSpPr>
            <a:xfrm>
              <a:off x="3787444" y="2086600"/>
              <a:ext cx="2154532" cy="3489805"/>
              <a:chOff x="3787444" y="2063920"/>
              <a:chExt cx="2154532" cy="3489805"/>
            </a:xfrm>
          </p:grpSpPr>
          <p:sp>
            <p:nvSpPr>
              <p:cNvPr id="6" name="ZoneTexte 5"/>
              <p:cNvSpPr txBox="1"/>
              <p:nvPr/>
            </p:nvSpPr>
            <p:spPr>
              <a:xfrm>
                <a:off x="3934864" y="2063920"/>
                <a:ext cx="2007112" cy="646331"/>
              </a:xfrm>
              <a:prstGeom prst="rect">
                <a:avLst/>
              </a:prstGeom>
              <a:solidFill>
                <a:schemeClr val="bg1"/>
              </a:solidFill>
            </p:spPr>
            <p:txBody>
              <a:bodyPr wrap="square" rtlCol="0">
                <a:spAutoFit/>
              </a:bodyPr>
              <a:lstStyle/>
              <a:p>
                <a:pPr algn="ctr"/>
                <a:r>
                  <a:rPr lang="fr-FR" dirty="0" smtClean="0"/>
                  <a:t>Marche rapide</a:t>
                </a:r>
              </a:p>
              <a:p>
                <a:pPr algn="ctr"/>
                <a:r>
                  <a:rPr lang="fr-FR" dirty="0" smtClean="0"/>
                  <a:t>course à pied lente</a:t>
                </a:r>
              </a:p>
            </p:txBody>
          </p:sp>
          <p:sp>
            <p:nvSpPr>
              <p:cNvPr id="7" name="ZoneTexte 6"/>
              <p:cNvSpPr txBox="1"/>
              <p:nvPr/>
            </p:nvSpPr>
            <p:spPr>
              <a:xfrm>
                <a:off x="3957534" y="3185209"/>
                <a:ext cx="1837021" cy="646331"/>
              </a:xfrm>
              <a:prstGeom prst="rect">
                <a:avLst/>
              </a:prstGeom>
              <a:solidFill>
                <a:schemeClr val="bg1"/>
              </a:solidFill>
            </p:spPr>
            <p:txBody>
              <a:bodyPr wrap="square" rtlCol="0">
                <a:spAutoFit/>
              </a:bodyPr>
              <a:lstStyle/>
              <a:p>
                <a:pPr algn="ctr"/>
                <a:r>
                  <a:rPr lang="fr-FR" dirty="0" smtClean="0"/>
                  <a:t>Course à pied 50-70% Vo2</a:t>
                </a:r>
                <a:endParaRPr lang="fr-FR" dirty="0"/>
              </a:p>
            </p:txBody>
          </p:sp>
          <p:sp>
            <p:nvSpPr>
              <p:cNvPr id="8" name="ZoneTexte 7"/>
              <p:cNvSpPr txBox="1"/>
              <p:nvPr/>
            </p:nvSpPr>
            <p:spPr>
              <a:xfrm>
                <a:off x="3787444" y="4630395"/>
                <a:ext cx="2131852" cy="923330"/>
              </a:xfrm>
              <a:prstGeom prst="rect">
                <a:avLst/>
              </a:prstGeom>
              <a:solidFill>
                <a:schemeClr val="bg1"/>
              </a:solidFill>
            </p:spPr>
            <p:txBody>
              <a:bodyPr wrap="square" rtlCol="0">
                <a:spAutoFit/>
              </a:bodyPr>
              <a:lstStyle/>
              <a:p>
                <a:pPr algn="ctr"/>
                <a:r>
                  <a:rPr lang="fr-FR" dirty="0" smtClean="0"/>
                  <a:t>Effort maximal  Intervalles entre 70-90%</a:t>
                </a:r>
                <a:endParaRPr lang="fr-FR" dirty="0"/>
              </a:p>
            </p:txBody>
          </p:sp>
        </p:grpSp>
      </p:grpSp>
    </p:spTree>
    <p:extLst>
      <p:ext uri="{BB962C8B-B14F-4D97-AF65-F5344CB8AC3E}">
        <p14:creationId xmlns:p14="http://schemas.microsoft.com/office/powerpoint/2010/main" val="283611415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solidFill>
                  <a:srgbClr val="1F497D"/>
                </a:solidFill>
              </a:rPr>
              <a:t>Glycémie avant effort</a:t>
            </a:r>
            <a:endParaRPr lang="fr-FR" sz="3600" b="1" dirty="0">
              <a:solidFill>
                <a:srgbClr val="1F497D"/>
              </a:solidFill>
            </a:endParaRPr>
          </a:p>
        </p:txBody>
      </p:sp>
      <p:pic>
        <p:nvPicPr>
          <p:cNvPr id="4" name="Image 3" descr="Capture d’écran 2017-06-10 à 12.03.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649" y="1565214"/>
            <a:ext cx="8262605" cy="3905833"/>
          </a:xfrm>
          <a:prstGeom prst="rect">
            <a:avLst/>
          </a:prstGeom>
          <a:ln>
            <a:solidFill>
              <a:srgbClr val="1F497D"/>
            </a:solidFill>
          </a:ln>
        </p:spPr>
      </p:pic>
      <p:sp>
        <p:nvSpPr>
          <p:cNvPr id="3" name="ZoneTexte 2"/>
          <p:cNvSpPr txBox="1"/>
          <p:nvPr/>
        </p:nvSpPr>
        <p:spPr>
          <a:xfrm>
            <a:off x="2415343" y="6055679"/>
            <a:ext cx="4870406" cy="369332"/>
          </a:xfrm>
          <a:prstGeom prst="rect">
            <a:avLst/>
          </a:prstGeom>
          <a:noFill/>
        </p:spPr>
        <p:txBody>
          <a:bodyPr wrap="none" rtlCol="0">
            <a:spAutoFit/>
          </a:bodyPr>
          <a:lstStyle/>
          <a:p>
            <a:r>
              <a:rPr lang="fi-FI" dirty="0" err="1" smtClean="0"/>
              <a:t>Colberg</a:t>
            </a:r>
            <a:r>
              <a:rPr lang="fi-FI" dirty="0" smtClean="0"/>
              <a:t> S et al. Diabetes </a:t>
            </a:r>
            <a:r>
              <a:rPr lang="fi-FI" dirty="0" err="1"/>
              <a:t>Care</a:t>
            </a:r>
            <a:r>
              <a:rPr lang="fi-FI" dirty="0"/>
              <a:t> 2016;39:2065–2079 </a:t>
            </a:r>
          </a:p>
        </p:txBody>
      </p:sp>
    </p:spTree>
    <p:extLst>
      <p:ext uri="{BB962C8B-B14F-4D97-AF65-F5344CB8AC3E}">
        <p14:creationId xmlns:p14="http://schemas.microsoft.com/office/powerpoint/2010/main" val="409397602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0197" y="380473"/>
            <a:ext cx="8517467" cy="1143000"/>
          </a:xfrm>
        </p:spPr>
        <p:txBody>
          <a:bodyPr>
            <a:noAutofit/>
          </a:bodyPr>
          <a:lstStyle/>
          <a:p>
            <a:r>
              <a:rPr lang="fr-FR" sz="3600" b="1" dirty="0" smtClean="0">
                <a:solidFill>
                  <a:srgbClr val="1F497D"/>
                </a:solidFill>
              </a:rPr>
              <a:t>Durée et variabilité d’action en fonction du dosage des analogues rapides de l’insuline</a:t>
            </a:r>
            <a:endParaRPr lang="fr-FR" sz="3600" b="1" dirty="0">
              <a:solidFill>
                <a:srgbClr val="1F497D"/>
              </a:solidFill>
            </a:endParaRPr>
          </a:p>
        </p:txBody>
      </p:sp>
      <p:grpSp>
        <p:nvGrpSpPr>
          <p:cNvPr id="3" name="Grouper 2"/>
          <p:cNvGrpSpPr/>
          <p:nvPr/>
        </p:nvGrpSpPr>
        <p:grpSpPr>
          <a:xfrm>
            <a:off x="482218" y="2136590"/>
            <a:ext cx="7104266" cy="4643925"/>
            <a:chOff x="482218" y="2136590"/>
            <a:chExt cx="7104266" cy="4643925"/>
          </a:xfrm>
        </p:grpSpPr>
        <p:cxnSp>
          <p:nvCxnSpPr>
            <p:cNvPr id="4" name="Connecteur droit 3"/>
            <p:cNvCxnSpPr/>
            <p:nvPr/>
          </p:nvCxnSpPr>
          <p:spPr>
            <a:xfrm>
              <a:off x="1912471" y="2196350"/>
              <a:ext cx="0" cy="3839883"/>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Connecteur droit 4"/>
            <p:cNvCxnSpPr/>
            <p:nvPr/>
          </p:nvCxnSpPr>
          <p:spPr>
            <a:xfrm flipH="1">
              <a:off x="1900520" y="6039223"/>
              <a:ext cx="424030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Connecteur droit 6"/>
            <p:cNvCxnSpPr/>
            <p:nvPr/>
          </p:nvCxnSpPr>
          <p:spPr>
            <a:xfrm flipH="1">
              <a:off x="1912472" y="2495176"/>
              <a:ext cx="373528" cy="3331883"/>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a:off x="2286000" y="2495176"/>
              <a:ext cx="161365" cy="534895"/>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flipV="1">
              <a:off x="2450356" y="2912042"/>
              <a:ext cx="522941" cy="10608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a:off x="2963918" y="2912042"/>
              <a:ext cx="230963" cy="929335"/>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flipV="1">
              <a:off x="3192657" y="3519941"/>
              <a:ext cx="176315" cy="316751"/>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a:off x="3550039" y="4104141"/>
              <a:ext cx="439277" cy="721659"/>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a:off x="3358795" y="3519941"/>
              <a:ext cx="191244" cy="58420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a:off x="3974354" y="4826453"/>
              <a:ext cx="785913" cy="177057"/>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4" name="Connecteur droit 23"/>
            <p:cNvCxnSpPr/>
            <p:nvPr/>
          </p:nvCxnSpPr>
          <p:spPr>
            <a:xfrm>
              <a:off x="4740270" y="4997212"/>
              <a:ext cx="558792" cy="58420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6" name="Connecteur droit 25"/>
            <p:cNvCxnSpPr/>
            <p:nvPr/>
          </p:nvCxnSpPr>
          <p:spPr>
            <a:xfrm>
              <a:off x="5568058" y="2695793"/>
              <a:ext cx="226452"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8" name="Connecteur droit 27"/>
            <p:cNvCxnSpPr/>
            <p:nvPr/>
          </p:nvCxnSpPr>
          <p:spPr>
            <a:xfrm flipH="1">
              <a:off x="1912471" y="3379619"/>
              <a:ext cx="445249" cy="2656614"/>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9" name="Connecteur droit 28"/>
            <p:cNvCxnSpPr/>
            <p:nvPr/>
          </p:nvCxnSpPr>
          <p:spPr>
            <a:xfrm>
              <a:off x="2357719" y="3379619"/>
              <a:ext cx="161365" cy="534895"/>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0" name="Connecteur droit 29"/>
            <p:cNvCxnSpPr/>
            <p:nvPr/>
          </p:nvCxnSpPr>
          <p:spPr>
            <a:xfrm flipV="1">
              <a:off x="2522075" y="3494679"/>
              <a:ext cx="325714" cy="407888"/>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a:off x="2853772" y="3485712"/>
              <a:ext cx="191244" cy="923358"/>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2" name="Connecteur droit 31"/>
            <p:cNvCxnSpPr/>
            <p:nvPr/>
          </p:nvCxnSpPr>
          <p:spPr>
            <a:xfrm>
              <a:off x="3603819" y="4993270"/>
              <a:ext cx="312272" cy="520407"/>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3" name="Connecteur droit 32"/>
            <p:cNvCxnSpPr/>
            <p:nvPr/>
          </p:nvCxnSpPr>
          <p:spPr>
            <a:xfrm>
              <a:off x="3045016" y="4409070"/>
              <a:ext cx="558803" cy="58420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4" name="Connecteur droit 33"/>
            <p:cNvCxnSpPr/>
            <p:nvPr/>
          </p:nvCxnSpPr>
          <p:spPr>
            <a:xfrm>
              <a:off x="3916091" y="5513677"/>
              <a:ext cx="785913" cy="177057"/>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5" name="Connecteur droit 34"/>
            <p:cNvCxnSpPr/>
            <p:nvPr/>
          </p:nvCxnSpPr>
          <p:spPr>
            <a:xfrm>
              <a:off x="4702004" y="5690734"/>
              <a:ext cx="643951" cy="74256"/>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6" name="Connecteur droit 35"/>
            <p:cNvCxnSpPr/>
            <p:nvPr/>
          </p:nvCxnSpPr>
          <p:spPr>
            <a:xfrm>
              <a:off x="5325990" y="5764990"/>
              <a:ext cx="242068" cy="44893"/>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7" name="Connecteur droit 36"/>
            <p:cNvCxnSpPr/>
            <p:nvPr/>
          </p:nvCxnSpPr>
          <p:spPr>
            <a:xfrm flipH="1">
              <a:off x="1912472" y="3992136"/>
              <a:ext cx="493061" cy="2044097"/>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8" name="Connecteur droit 37"/>
            <p:cNvCxnSpPr/>
            <p:nvPr/>
          </p:nvCxnSpPr>
          <p:spPr>
            <a:xfrm>
              <a:off x="2629647" y="4081782"/>
              <a:ext cx="92637" cy="819854"/>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9" name="Connecteur droit 38"/>
            <p:cNvCxnSpPr/>
            <p:nvPr/>
          </p:nvCxnSpPr>
          <p:spPr>
            <a:xfrm flipV="1">
              <a:off x="2707350" y="4783462"/>
              <a:ext cx="522941" cy="106082"/>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0" name="Connecteur droit 39"/>
            <p:cNvCxnSpPr/>
            <p:nvPr/>
          </p:nvCxnSpPr>
          <p:spPr>
            <a:xfrm>
              <a:off x="3230288" y="4776337"/>
              <a:ext cx="191244" cy="714917"/>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1" name="Connecteur droit 40"/>
            <p:cNvCxnSpPr/>
            <p:nvPr/>
          </p:nvCxnSpPr>
          <p:spPr>
            <a:xfrm>
              <a:off x="3927467" y="5728222"/>
              <a:ext cx="812803" cy="68692"/>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2" name="Connecteur droit 41"/>
            <p:cNvCxnSpPr/>
            <p:nvPr/>
          </p:nvCxnSpPr>
          <p:spPr>
            <a:xfrm>
              <a:off x="3421532" y="5478453"/>
              <a:ext cx="515472" cy="26158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3" name="Connecteur droit 42"/>
            <p:cNvCxnSpPr/>
            <p:nvPr/>
          </p:nvCxnSpPr>
          <p:spPr>
            <a:xfrm>
              <a:off x="2392091" y="3993114"/>
              <a:ext cx="253985" cy="116691"/>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02" name="Connecteur droit 101"/>
            <p:cNvCxnSpPr/>
            <p:nvPr/>
          </p:nvCxnSpPr>
          <p:spPr>
            <a:xfrm flipH="1">
              <a:off x="1960286" y="4753553"/>
              <a:ext cx="325714" cy="128268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103" name="Connecteur droit 102"/>
            <p:cNvCxnSpPr/>
            <p:nvPr/>
          </p:nvCxnSpPr>
          <p:spPr>
            <a:xfrm>
              <a:off x="2837576" y="5334833"/>
              <a:ext cx="246510" cy="267373"/>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104" name="Connecteur droit 103"/>
            <p:cNvCxnSpPr/>
            <p:nvPr/>
          </p:nvCxnSpPr>
          <p:spPr>
            <a:xfrm>
              <a:off x="3079400" y="5602206"/>
              <a:ext cx="401904" cy="134773"/>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105" name="Connecteur droit 104"/>
            <p:cNvCxnSpPr/>
            <p:nvPr/>
          </p:nvCxnSpPr>
          <p:spPr>
            <a:xfrm>
              <a:off x="2565397" y="4872373"/>
              <a:ext cx="288375" cy="483469"/>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106" name="Connecteur droit 105"/>
            <p:cNvCxnSpPr/>
            <p:nvPr/>
          </p:nvCxnSpPr>
          <p:spPr>
            <a:xfrm>
              <a:off x="3928968" y="5841320"/>
              <a:ext cx="1235623" cy="68692"/>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107" name="Connecteur droit 106"/>
            <p:cNvCxnSpPr/>
            <p:nvPr/>
          </p:nvCxnSpPr>
          <p:spPr>
            <a:xfrm>
              <a:off x="3473161" y="5736979"/>
              <a:ext cx="473050" cy="108011"/>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108" name="Connecteur droit 107"/>
            <p:cNvCxnSpPr/>
            <p:nvPr/>
          </p:nvCxnSpPr>
          <p:spPr>
            <a:xfrm>
              <a:off x="2278380" y="4751677"/>
              <a:ext cx="291703" cy="128495"/>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
          <p:nvSpPr>
            <p:cNvPr id="143" name="ZoneTexte 142"/>
            <p:cNvSpPr txBox="1"/>
            <p:nvPr/>
          </p:nvSpPr>
          <p:spPr>
            <a:xfrm>
              <a:off x="5856941" y="2495176"/>
              <a:ext cx="1214575" cy="1200329"/>
            </a:xfrm>
            <a:prstGeom prst="rect">
              <a:avLst/>
            </a:prstGeom>
            <a:noFill/>
          </p:spPr>
          <p:txBody>
            <a:bodyPr wrap="square" rtlCol="0">
              <a:spAutoFit/>
            </a:bodyPr>
            <a:lstStyle/>
            <a:p>
              <a:r>
                <a:rPr lang="fr-FR" dirty="0" smtClean="0"/>
                <a:t>0.3   U/kg</a:t>
              </a:r>
            </a:p>
            <a:p>
              <a:r>
                <a:rPr lang="fr-FR" dirty="0" smtClean="0"/>
                <a:t>0.2   U/kg</a:t>
              </a:r>
            </a:p>
            <a:p>
              <a:r>
                <a:rPr lang="fr-FR" dirty="0" smtClean="0"/>
                <a:t>0.1   U/kg</a:t>
              </a:r>
            </a:p>
            <a:p>
              <a:r>
                <a:rPr lang="fr-FR" dirty="0" smtClean="0"/>
                <a:t>0.05 U/kg</a:t>
              </a:r>
              <a:endParaRPr lang="fr-FR" dirty="0"/>
            </a:p>
          </p:txBody>
        </p:sp>
        <p:cxnSp>
          <p:nvCxnSpPr>
            <p:cNvPr id="144" name="Connecteur droit 143"/>
            <p:cNvCxnSpPr/>
            <p:nvPr/>
          </p:nvCxnSpPr>
          <p:spPr>
            <a:xfrm>
              <a:off x="2357719" y="6036233"/>
              <a:ext cx="0" cy="2958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46" name="Connecteur droit 145"/>
            <p:cNvCxnSpPr/>
            <p:nvPr/>
          </p:nvCxnSpPr>
          <p:spPr>
            <a:xfrm>
              <a:off x="2802973" y="6036233"/>
              <a:ext cx="0" cy="2958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85" name="Connecteur droit 184"/>
            <p:cNvCxnSpPr/>
            <p:nvPr/>
          </p:nvCxnSpPr>
          <p:spPr>
            <a:xfrm>
              <a:off x="1912472" y="6033246"/>
              <a:ext cx="0" cy="2958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86" name="Connecteur droit 185"/>
            <p:cNvCxnSpPr/>
            <p:nvPr/>
          </p:nvCxnSpPr>
          <p:spPr>
            <a:xfrm>
              <a:off x="3257169" y="6084046"/>
              <a:ext cx="0" cy="2958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87" name="Connecteur droit 186"/>
            <p:cNvCxnSpPr/>
            <p:nvPr/>
          </p:nvCxnSpPr>
          <p:spPr>
            <a:xfrm>
              <a:off x="3702423" y="6084046"/>
              <a:ext cx="0" cy="2958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88" name="Connecteur droit 187"/>
            <p:cNvCxnSpPr/>
            <p:nvPr/>
          </p:nvCxnSpPr>
          <p:spPr>
            <a:xfrm>
              <a:off x="2811922" y="6081059"/>
              <a:ext cx="0" cy="2958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89" name="Connecteur droit 188"/>
            <p:cNvCxnSpPr/>
            <p:nvPr/>
          </p:nvCxnSpPr>
          <p:spPr>
            <a:xfrm>
              <a:off x="4156619" y="6057154"/>
              <a:ext cx="0" cy="2958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90" name="Connecteur droit 189"/>
            <p:cNvCxnSpPr/>
            <p:nvPr/>
          </p:nvCxnSpPr>
          <p:spPr>
            <a:xfrm>
              <a:off x="4601873" y="6057154"/>
              <a:ext cx="0" cy="2958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91" name="Connecteur droit 190"/>
            <p:cNvCxnSpPr/>
            <p:nvPr/>
          </p:nvCxnSpPr>
          <p:spPr>
            <a:xfrm>
              <a:off x="3711372" y="6054167"/>
              <a:ext cx="0" cy="2958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92" name="Connecteur droit 191"/>
            <p:cNvCxnSpPr/>
            <p:nvPr/>
          </p:nvCxnSpPr>
          <p:spPr>
            <a:xfrm>
              <a:off x="5041128" y="6045203"/>
              <a:ext cx="0" cy="2958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93" name="Connecteur droit 192"/>
            <p:cNvCxnSpPr/>
            <p:nvPr/>
          </p:nvCxnSpPr>
          <p:spPr>
            <a:xfrm>
              <a:off x="5486382" y="6045203"/>
              <a:ext cx="0" cy="2958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94" name="Connecteur droit 193"/>
            <p:cNvCxnSpPr/>
            <p:nvPr/>
          </p:nvCxnSpPr>
          <p:spPr>
            <a:xfrm>
              <a:off x="4595881" y="6042216"/>
              <a:ext cx="0" cy="2958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95" name="Connecteur droit 194"/>
            <p:cNvCxnSpPr/>
            <p:nvPr/>
          </p:nvCxnSpPr>
          <p:spPr>
            <a:xfrm rot="16200000">
              <a:off x="1756183" y="5440083"/>
              <a:ext cx="0" cy="2958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96" name="Connecteur droit 195"/>
            <p:cNvCxnSpPr/>
            <p:nvPr/>
          </p:nvCxnSpPr>
          <p:spPr>
            <a:xfrm rot="16200000">
              <a:off x="1753196" y="5885330"/>
              <a:ext cx="0" cy="2958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97" name="Connecteur droit 196"/>
            <p:cNvCxnSpPr/>
            <p:nvPr/>
          </p:nvCxnSpPr>
          <p:spPr>
            <a:xfrm rot="16200000">
              <a:off x="1764556" y="4540633"/>
              <a:ext cx="0" cy="2958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98" name="Connecteur droit 197"/>
            <p:cNvCxnSpPr/>
            <p:nvPr/>
          </p:nvCxnSpPr>
          <p:spPr>
            <a:xfrm rot="16200000">
              <a:off x="1761569" y="4985880"/>
              <a:ext cx="0" cy="2958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99" name="Connecteur droit 198"/>
            <p:cNvCxnSpPr/>
            <p:nvPr/>
          </p:nvCxnSpPr>
          <p:spPr>
            <a:xfrm rot="16200000">
              <a:off x="1753440" y="3641183"/>
              <a:ext cx="0" cy="295832"/>
            </a:xfrm>
            <a:prstGeom prst="line">
              <a:avLst/>
            </a:prstGeom>
          </p:spPr>
          <p:style>
            <a:lnRef idx="2">
              <a:schemeClr val="accent1"/>
            </a:lnRef>
            <a:fillRef idx="0">
              <a:schemeClr val="accent1"/>
            </a:fillRef>
            <a:effectRef idx="1">
              <a:schemeClr val="accent1"/>
            </a:effectRef>
            <a:fontRef idx="minor">
              <a:schemeClr val="tx1"/>
            </a:fontRef>
          </p:style>
        </p:cxnSp>
        <p:cxnSp>
          <p:nvCxnSpPr>
            <p:cNvPr id="200" name="Connecteur droit 199"/>
            <p:cNvCxnSpPr/>
            <p:nvPr/>
          </p:nvCxnSpPr>
          <p:spPr>
            <a:xfrm rot="16200000">
              <a:off x="1758341" y="4086430"/>
              <a:ext cx="0" cy="295832"/>
            </a:xfrm>
            <a:prstGeom prst="line">
              <a:avLst/>
            </a:prstGeom>
          </p:spPr>
          <p:style>
            <a:lnRef idx="2">
              <a:schemeClr val="accent1"/>
            </a:lnRef>
            <a:fillRef idx="0">
              <a:schemeClr val="accent1"/>
            </a:fillRef>
            <a:effectRef idx="1">
              <a:schemeClr val="accent1"/>
            </a:effectRef>
            <a:fontRef idx="minor">
              <a:schemeClr val="tx1"/>
            </a:fontRef>
          </p:style>
        </p:cxnSp>
        <p:cxnSp>
          <p:nvCxnSpPr>
            <p:cNvPr id="201" name="Connecteur droit 200"/>
            <p:cNvCxnSpPr/>
            <p:nvPr/>
          </p:nvCxnSpPr>
          <p:spPr>
            <a:xfrm rot="16200000">
              <a:off x="1757265" y="2756674"/>
              <a:ext cx="0" cy="295832"/>
            </a:xfrm>
            <a:prstGeom prst="line">
              <a:avLst/>
            </a:prstGeom>
          </p:spPr>
          <p:style>
            <a:lnRef idx="2">
              <a:schemeClr val="accent1"/>
            </a:lnRef>
            <a:fillRef idx="0">
              <a:schemeClr val="accent1"/>
            </a:fillRef>
            <a:effectRef idx="1">
              <a:schemeClr val="accent1"/>
            </a:effectRef>
            <a:fontRef idx="minor">
              <a:schemeClr val="tx1"/>
            </a:fontRef>
          </p:style>
        </p:cxnSp>
        <p:cxnSp>
          <p:nvCxnSpPr>
            <p:cNvPr id="202" name="Connecteur droit 201"/>
            <p:cNvCxnSpPr/>
            <p:nvPr/>
          </p:nvCxnSpPr>
          <p:spPr>
            <a:xfrm rot="16200000">
              <a:off x="1757265" y="2311420"/>
              <a:ext cx="0" cy="295832"/>
            </a:xfrm>
            <a:prstGeom prst="line">
              <a:avLst/>
            </a:prstGeom>
          </p:spPr>
          <p:style>
            <a:lnRef idx="2">
              <a:schemeClr val="accent1"/>
            </a:lnRef>
            <a:fillRef idx="0">
              <a:schemeClr val="accent1"/>
            </a:fillRef>
            <a:effectRef idx="1">
              <a:schemeClr val="accent1"/>
            </a:effectRef>
            <a:fontRef idx="minor">
              <a:schemeClr val="tx1"/>
            </a:fontRef>
          </p:style>
        </p:cxnSp>
        <p:cxnSp>
          <p:nvCxnSpPr>
            <p:cNvPr id="203" name="Connecteur droit 202"/>
            <p:cNvCxnSpPr/>
            <p:nvPr/>
          </p:nvCxnSpPr>
          <p:spPr>
            <a:xfrm rot="16200000">
              <a:off x="1754278" y="3201921"/>
              <a:ext cx="0" cy="295832"/>
            </a:xfrm>
            <a:prstGeom prst="line">
              <a:avLst/>
            </a:prstGeom>
          </p:spPr>
          <p:style>
            <a:lnRef idx="2">
              <a:schemeClr val="accent1"/>
            </a:lnRef>
            <a:fillRef idx="0">
              <a:schemeClr val="accent1"/>
            </a:fillRef>
            <a:effectRef idx="1">
              <a:schemeClr val="accent1"/>
            </a:effectRef>
            <a:fontRef idx="minor">
              <a:schemeClr val="tx1"/>
            </a:fontRef>
          </p:style>
        </p:cxnSp>
        <p:sp>
          <p:nvSpPr>
            <p:cNvPr id="214" name="ZoneTexte 213"/>
            <p:cNvSpPr txBox="1"/>
            <p:nvPr/>
          </p:nvSpPr>
          <p:spPr>
            <a:xfrm>
              <a:off x="1748120" y="6411183"/>
              <a:ext cx="5408704" cy="369332"/>
            </a:xfrm>
            <a:prstGeom prst="rect">
              <a:avLst/>
            </a:prstGeom>
            <a:noFill/>
          </p:spPr>
          <p:txBody>
            <a:bodyPr wrap="square" rtlCol="0">
              <a:spAutoFit/>
            </a:bodyPr>
            <a:lstStyle/>
            <a:p>
              <a:r>
                <a:rPr lang="fr-FR" dirty="0" smtClean="0"/>
                <a:t>0	1	2	3	4	5     6</a:t>
              </a:r>
              <a:r>
                <a:rPr lang="fr-FR" dirty="0"/>
                <a:t> </a:t>
              </a:r>
              <a:r>
                <a:rPr lang="fr-FR" dirty="0" smtClean="0"/>
                <a:t>      7      8</a:t>
              </a:r>
              <a:endParaRPr lang="fr-FR" dirty="0"/>
            </a:p>
          </p:txBody>
        </p:sp>
        <p:sp>
          <p:nvSpPr>
            <p:cNvPr id="215" name="ZoneTexte 214"/>
            <p:cNvSpPr txBox="1"/>
            <p:nvPr/>
          </p:nvSpPr>
          <p:spPr>
            <a:xfrm>
              <a:off x="971175" y="2136590"/>
              <a:ext cx="535648" cy="3610219"/>
            </a:xfrm>
            <a:prstGeom prst="rect">
              <a:avLst/>
            </a:prstGeom>
            <a:noFill/>
          </p:spPr>
          <p:txBody>
            <a:bodyPr wrap="none" rtlCol="0">
              <a:spAutoFit/>
            </a:bodyPr>
            <a:lstStyle/>
            <a:p>
              <a:pPr>
                <a:lnSpc>
                  <a:spcPct val="160000"/>
                </a:lnSpc>
              </a:pPr>
              <a:r>
                <a:rPr lang="fr-FR" dirty="0" smtClean="0"/>
                <a:t>800</a:t>
              </a:r>
              <a:endParaRPr lang="fr-FR" dirty="0"/>
            </a:p>
            <a:p>
              <a:pPr>
                <a:lnSpc>
                  <a:spcPct val="160000"/>
                </a:lnSpc>
              </a:pPr>
              <a:r>
                <a:rPr lang="fr-FR" dirty="0" smtClean="0"/>
                <a:t>700</a:t>
              </a:r>
              <a:endParaRPr lang="fr-FR" dirty="0"/>
            </a:p>
            <a:p>
              <a:pPr>
                <a:lnSpc>
                  <a:spcPct val="160000"/>
                </a:lnSpc>
              </a:pPr>
              <a:r>
                <a:rPr lang="fr-FR" dirty="0" smtClean="0"/>
                <a:t>600</a:t>
              </a:r>
              <a:endParaRPr lang="fr-FR" dirty="0"/>
            </a:p>
            <a:p>
              <a:pPr>
                <a:lnSpc>
                  <a:spcPct val="160000"/>
                </a:lnSpc>
              </a:pPr>
              <a:r>
                <a:rPr lang="fr-FR" dirty="0" smtClean="0"/>
                <a:t>500</a:t>
              </a:r>
              <a:endParaRPr lang="fr-FR" dirty="0"/>
            </a:p>
            <a:p>
              <a:pPr>
                <a:lnSpc>
                  <a:spcPct val="160000"/>
                </a:lnSpc>
              </a:pPr>
              <a:r>
                <a:rPr lang="fr-FR" dirty="0" smtClean="0"/>
                <a:t>400</a:t>
              </a:r>
              <a:endParaRPr lang="fr-FR" dirty="0"/>
            </a:p>
            <a:p>
              <a:pPr>
                <a:lnSpc>
                  <a:spcPct val="160000"/>
                </a:lnSpc>
              </a:pPr>
              <a:r>
                <a:rPr lang="fr-FR" dirty="0" smtClean="0"/>
                <a:t>300</a:t>
              </a:r>
              <a:endParaRPr lang="fr-FR" dirty="0"/>
            </a:p>
            <a:p>
              <a:pPr>
                <a:lnSpc>
                  <a:spcPct val="160000"/>
                </a:lnSpc>
              </a:pPr>
              <a:r>
                <a:rPr lang="fr-FR" dirty="0" smtClean="0"/>
                <a:t>200</a:t>
              </a:r>
              <a:endParaRPr lang="fr-FR" dirty="0"/>
            </a:p>
            <a:p>
              <a:pPr>
                <a:lnSpc>
                  <a:spcPct val="160000"/>
                </a:lnSpc>
              </a:pPr>
              <a:r>
                <a:rPr lang="fr-FR" dirty="0" smtClean="0"/>
                <a:t>100</a:t>
              </a:r>
              <a:endParaRPr lang="fr-FR" dirty="0"/>
            </a:p>
          </p:txBody>
        </p:sp>
        <p:sp>
          <p:nvSpPr>
            <p:cNvPr id="216" name="ZoneTexte 215"/>
            <p:cNvSpPr txBox="1"/>
            <p:nvPr/>
          </p:nvSpPr>
          <p:spPr>
            <a:xfrm rot="16200000">
              <a:off x="-887515" y="3792081"/>
              <a:ext cx="3139576" cy="400110"/>
            </a:xfrm>
            <a:prstGeom prst="rect">
              <a:avLst/>
            </a:prstGeom>
            <a:noFill/>
          </p:spPr>
          <p:txBody>
            <a:bodyPr wrap="none" rtlCol="0">
              <a:spAutoFit/>
            </a:bodyPr>
            <a:lstStyle/>
            <a:p>
              <a:r>
                <a:rPr lang="fr-FR" sz="2000" b="1" dirty="0" smtClean="0"/>
                <a:t>Infusion de glucose mg/min</a:t>
              </a:r>
              <a:endParaRPr lang="fr-FR" sz="2000" b="1" dirty="0"/>
            </a:p>
          </p:txBody>
        </p:sp>
        <p:sp>
          <p:nvSpPr>
            <p:cNvPr id="217" name="ZoneTexte 216"/>
            <p:cNvSpPr txBox="1"/>
            <p:nvPr/>
          </p:nvSpPr>
          <p:spPr>
            <a:xfrm>
              <a:off x="5752353" y="6199174"/>
              <a:ext cx="1834131" cy="400110"/>
            </a:xfrm>
            <a:prstGeom prst="rect">
              <a:avLst/>
            </a:prstGeom>
            <a:noFill/>
          </p:spPr>
          <p:txBody>
            <a:bodyPr wrap="none" rtlCol="0">
              <a:spAutoFit/>
            </a:bodyPr>
            <a:lstStyle/>
            <a:p>
              <a:r>
                <a:rPr lang="fr-FR" sz="2000" b="1" dirty="0" smtClean="0"/>
                <a:t>Temps (heures)</a:t>
              </a:r>
              <a:endParaRPr lang="fr-FR" sz="2000" b="1" dirty="0"/>
            </a:p>
          </p:txBody>
        </p:sp>
        <p:cxnSp>
          <p:nvCxnSpPr>
            <p:cNvPr id="228" name="Connecteur droit 227"/>
            <p:cNvCxnSpPr/>
            <p:nvPr/>
          </p:nvCxnSpPr>
          <p:spPr>
            <a:xfrm>
              <a:off x="5568058" y="3519941"/>
              <a:ext cx="22645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229" name="Connecteur droit 228"/>
            <p:cNvCxnSpPr/>
            <p:nvPr/>
          </p:nvCxnSpPr>
          <p:spPr>
            <a:xfrm>
              <a:off x="5568058" y="2970040"/>
              <a:ext cx="22645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230" name="Connecteur droit 229"/>
            <p:cNvCxnSpPr/>
            <p:nvPr/>
          </p:nvCxnSpPr>
          <p:spPr>
            <a:xfrm>
              <a:off x="5568058" y="3259446"/>
              <a:ext cx="226452"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7193644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274638"/>
            <a:ext cx="8548951" cy="1143000"/>
          </a:xfrm>
        </p:spPr>
        <p:txBody>
          <a:bodyPr>
            <a:noAutofit/>
          </a:bodyPr>
          <a:lstStyle/>
          <a:p>
            <a:r>
              <a:rPr lang="fr-FR" sz="3200" b="1" dirty="0" smtClean="0">
                <a:solidFill>
                  <a:srgbClr val="1F497D"/>
                </a:solidFill>
              </a:rPr>
              <a:t>Réduction de l’insuline rapide en cas d’activité physique débutée dans les 90min après le repas</a:t>
            </a:r>
            <a:endParaRPr lang="fr-FR" sz="3200" b="1" dirty="0">
              <a:solidFill>
                <a:srgbClr val="1F497D"/>
              </a:solidFill>
            </a:endParaRPr>
          </a:p>
        </p:txBody>
      </p:sp>
      <p:pic>
        <p:nvPicPr>
          <p:cNvPr id="7" name="Image 6" descr="Capture d’écran 2017-06-10 à 12.03.2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1888996"/>
            <a:ext cx="8052023" cy="3465691"/>
          </a:xfrm>
          <a:prstGeom prst="rect">
            <a:avLst/>
          </a:prstGeom>
          <a:ln>
            <a:solidFill>
              <a:srgbClr val="1F497D"/>
            </a:solidFill>
          </a:ln>
        </p:spPr>
      </p:pic>
      <p:sp>
        <p:nvSpPr>
          <p:cNvPr id="4" name="ZoneTexte 3"/>
          <p:cNvSpPr txBox="1"/>
          <p:nvPr/>
        </p:nvSpPr>
        <p:spPr>
          <a:xfrm>
            <a:off x="2415343" y="6055679"/>
            <a:ext cx="4870406" cy="369332"/>
          </a:xfrm>
          <a:prstGeom prst="rect">
            <a:avLst/>
          </a:prstGeom>
          <a:noFill/>
        </p:spPr>
        <p:txBody>
          <a:bodyPr wrap="none" rtlCol="0">
            <a:spAutoFit/>
          </a:bodyPr>
          <a:lstStyle/>
          <a:p>
            <a:r>
              <a:rPr lang="fi-FI" dirty="0" err="1" smtClean="0"/>
              <a:t>Colberg</a:t>
            </a:r>
            <a:r>
              <a:rPr lang="fi-FI" dirty="0" smtClean="0"/>
              <a:t> S et al. Diabetes </a:t>
            </a:r>
            <a:r>
              <a:rPr lang="fi-FI" dirty="0" err="1"/>
              <a:t>Care</a:t>
            </a:r>
            <a:r>
              <a:rPr lang="fi-FI" dirty="0"/>
              <a:t> 2016;39:2065–2079 </a:t>
            </a:r>
          </a:p>
        </p:txBody>
      </p:sp>
    </p:spTree>
    <p:extLst>
      <p:ext uri="{BB962C8B-B14F-4D97-AF65-F5344CB8AC3E}">
        <p14:creationId xmlns:p14="http://schemas.microsoft.com/office/powerpoint/2010/main" val="232974817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H" sz="3600" b="1" dirty="0" smtClean="0">
                <a:solidFill>
                  <a:schemeClr val="tx2"/>
                </a:solidFill>
              </a:rPr>
              <a:t>Senseurs glycémiques disponibles en Suisse en 2017</a:t>
            </a:r>
            <a:endParaRPr lang="fr-CH" sz="3600" b="1" dirty="0">
              <a:solidFill>
                <a:schemeClr val="tx2"/>
              </a:solidFill>
            </a:endParaRPr>
          </a:p>
        </p:txBody>
      </p:sp>
      <p:sp>
        <p:nvSpPr>
          <p:cNvPr id="3" name="Espace réservé du contenu 2"/>
          <p:cNvSpPr>
            <a:spLocks noGrp="1"/>
          </p:cNvSpPr>
          <p:nvPr>
            <p:ph idx="1"/>
          </p:nvPr>
        </p:nvSpPr>
        <p:spPr/>
        <p:txBody>
          <a:bodyPr>
            <a:normAutofit/>
          </a:bodyPr>
          <a:lstStyle/>
          <a:p>
            <a:r>
              <a:rPr lang="fr-CH" sz="3600" dirty="0" err="1" smtClean="0"/>
              <a:t>Dexcom</a:t>
            </a:r>
            <a:r>
              <a:rPr lang="fr-CH" sz="3600" dirty="0" smtClean="0"/>
              <a:t> G4 et G5</a:t>
            </a:r>
          </a:p>
          <a:p>
            <a:r>
              <a:rPr lang="fr-CH" sz="3600" dirty="0" err="1" smtClean="0"/>
              <a:t>Medtronic</a:t>
            </a:r>
            <a:r>
              <a:rPr lang="fr-CH" sz="3600" dirty="0" smtClean="0"/>
              <a:t> </a:t>
            </a:r>
            <a:r>
              <a:rPr lang="fr-CH" sz="2000" dirty="0" smtClean="0"/>
              <a:t>(</a:t>
            </a:r>
            <a:r>
              <a:rPr lang="fr-CH" sz="2000" dirty="0" err="1" smtClean="0"/>
              <a:t>connect</a:t>
            </a:r>
            <a:r>
              <a:rPr lang="fr-CH" sz="2000" dirty="0" smtClean="0"/>
              <a:t> et </a:t>
            </a:r>
            <a:r>
              <a:rPr lang="fr-CH" sz="2000" dirty="0" err="1" smtClean="0"/>
              <a:t>minilink</a:t>
            </a:r>
            <a:r>
              <a:rPr lang="fr-CH" sz="2000" dirty="0" smtClean="0"/>
              <a:t> 2)</a:t>
            </a:r>
            <a:endParaRPr lang="fr-CH" sz="3600" dirty="0" smtClean="0"/>
          </a:p>
          <a:p>
            <a:r>
              <a:rPr lang="fr-CH" sz="3600" dirty="0" err="1" smtClean="0"/>
              <a:t>Eversense</a:t>
            </a:r>
            <a:endParaRPr lang="fr-CH" sz="3600" dirty="0" smtClean="0"/>
          </a:p>
          <a:p>
            <a:r>
              <a:rPr lang="fr-CH" sz="3600" dirty="0" smtClean="0"/>
              <a:t>Freestyle libre</a:t>
            </a:r>
          </a:p>
        </p:txBody>
      </p:sp>
      <p:pic>
        <p:nvPicPr>
          <p:cNvPr id="5" name="Image 4" descr="Capture d’écran 2017-04-27 à 00.13.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25" y="4124242"/>
            <a:ext cx="4309692" cy="1868336"/>
          </a:xfrm>
          <a:prstGeom prst="rect">
            <a:avLst/>
          </a:prstGeom>
        </p:spPr>
      </p:pic>
      <p:sp>
        <p:nvSpPr>
          <p:cNvPr id="6" name="ZoneTexte 5"/>
          <p:cNvSpPr txBox="1"/>
          <p:nvPr/>
        </p:nvSpPr>
        <p:spPr>
          <a:xfrm>
            <a:off x="624988" y="5992578"/>
            <a:ext cx="3246352" cy="369332"/>
          </a:xfrm>
          <a:prstGeom prst="rect">
            <a:avLst/>
          </a:prstGeom>
          <a:noFill/>
        </p:spPr>
        <p:txBody>
          <a:bodyPr wrap="none" rtlCol="0">
            <a:spAutoFit/>
          </a:bodyPr>
          <a:lstStyle/>
          <a:p>
            <a:r>
              <a:rPr lang="fr-FR" dirty="0" err="1" smtClean="0"/>
              <a:t>Aleppo</a:t>
            </a:r>
            <a:r>
              <a:rPr lang="fr-FR" dirty="0" smtClean="0"/>
              <a:t> et al. </a:t>
            </a:r>
            <a:r>
              <a:rPr lang="fr-FR" dirty="0" err="1" smtClean="0"/>
              <a:t>Diabetes</a:t>
            </a:r>
            <a:r>
              <a:rPr lang="fr-FR" dirty="0" smtClean="0"/>
              <a:t> Care 2017</a:t>
            </a:r>
            <a:endParaRPr lang="fr-FR" dirty="0"/>
          </a:p>
        </p:txBody>
      </p:sp>
      <p:pic>
        <p:nvPicPr>
          <p:cNvPr id="7" name="Image 6" descr="Capture d’écran 2015-11-13 à 23.21.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7030" y="1417638"/>
            <a:ext cx="564279" cy="925556"/>
          </a:xfrm>
          <a:prstGeom prst="rect">
            <a:avLst/>
          </a:prstGeom>
        </p:spPr>
      </p:pic>
      <p:pic>
        <p:nvPicPr>
          <p:cNvPr id="8" name="Image 7" descr="imagesCALG98O9.jpg"/>
          <p:cNvPicPr>
            <a:picLocks noChangeAspect="1"/>
          </p:cNvPicPr>
          <p:nvPr/>
        </p:nvPicPr>
        <p:blipFill>
          <a:blip r:embed="rId4" cstate="print"/>
          <a:stretch>
            <a:fillRect/>
          </a:stretch>
        </p:blipFill>
        <p:spPr>
          <a:xfrm>
            <a:off x="5223148" y="1625729"/>
            <a:ext cx="1067113" cy="577291"/>
          </a:xfrm>
          <a:prstGeom prst="rect">
            <a:avLst/>
          </a:prstGeom>
        </p:spPr>
      </p:pic>
      <p:pic>
        <p:nvPicPr>
          <p:cNvPr id="9" name="Picture 2" descr="Image associée"/>
          <p:cNvPicPr>
            <a:picLocks noChangeAspect="1" noChangeArrowheads="1"/>
          </p:cNvPicPr>
          <p:nvPr/>
        </p:nvPicPr>
        <p:blipFill>
          <a:blip r:embed="rId5"/>
          <a:srcRect l="8855" r="54107"/>
          <a:stretch>
            <a:fillRect/>
          </a:stretch>
        </p:blipFill>
        <p:spPr bwMode="auto">
          <a:xfrm>
            <a:off x="7213748" y="1466122"/>
            <a:ext cx="485820" cy="736898"/>
          </a:xfrm>
          <a:prstGeom prst="rect">
            <a:avLst/>
          </a:prstGeom>
          <a:noFill/>
        </p:spPr>
      </p:pic>
      <p:pic>
        <p:nvPicPr>
          <p:cNvPr id="10" name="Picture 2" descr="http://www.mobihealthnews.com/sites/default/files/Medtronic%20Guardian.jpeg"/>
          <p:cNvPicPr>
            <a:picLocks noChangeAspect="1" noChangeArrowheads="1"/>
          </p:cNvPicPr>
          <p:nvPr/>
        </p:nvPicPr>
        <p:blipFill>
          <a:blip r:embed="rId6"/>
          <a:srcRect/>
          <a:stretch>
            <a:fillRect/>
          </a:stretch>
        </p:blipFill>
        <p:spPr bwMode="auto">
          <a:xfrm>
            <a:off x="5469245" y="2343194"/>
            <a:ext cx="574832" cy="896739"/>
          </a:xfrm>
          <a:prstGeom prst="rect">
            <a:avLst/>
          </a:prstGeom>
          <a:noFill/>
        </p:spPr>
      </p:pic>
      <p:sp>
        <p:nvSpPr>
          <p:cNvPr id="11" name="ZoneTexte 10"/>
          <p:cNvSpPr txBox="1"/>
          <p:nvPr/>
        </p:nvSpPr>
        <p:spPr>
          <a:xfrm>
            <a:off x="4483817" y="4507498"/>
            <a:ext cx="4410018" cy="2031325"/>
          </a:xfrm>
          <a:prstGeom prst="rect">
            <a:avLst/>
          </a:prstGeom>
          <a:noFill/>
        </p:spPr>
        <p:txBody>
          <a:bodyPr wrap="square" rtlCol="0">
            <a:spAutoFit/>
          </a:bodyPr>
          <a:lstStyle/>
          <a:p>
            <a:r>
              <a:rPr lang="fr-FR" sz="1200" dirty="0" smtClean="0"/>
              <a:t>Eléments sur lesquels la FDA s’est basée pour donner son accord:</a:t>
            </a:r>
          </a:p>
          <a:p>
            <a:pPr marL="285750" indent="-285750">
              <a:buFontTx/>
              <a:buChar char="-"/>
            </a:pPr>
            <a:r>
              <a:rPr lang="fr-FR" sz="1200" dirty="0" smtClean="0"/>
              <a:t>Etude de fiabilité entre G5 et glycémie veineuse (44 patients)</a:t>
            </a:r>
          </a:p>
          <a:p>
            <a:pPr marL="285750" indent="-285750">
              <a:buFontTx/>
              <a:buChar char="-"/>
            </a:pPr>
            <a:r>
              <a:rPr lang="fr-FR" sz="1200" dirty="0" smtClean="0"/>
              <a:t>Retour des patients</a:t>
            </a:r>
          </a:p>
          <a:p>
            <a:pPr marL="285750" indent="-285750">
              <a:buFontTx/>
              <a:buChar char="-"/>
            </a:pPr>
            <a:r>
              <a:rPr lang="fr-FR" sz="1200" dirty="0" smtClean="0"/>
              <a:t>Avis d’experts</a:t>
            </a:r>
          </a:p>
          <a:p>
            <a:pPr marL="285750" indent="-285750">
              <a:buFontTx/>
              <a:buChar char="-"/>
            </a:pPr>
            <a:endParaRPr lang="fr-FR" sz="1200" dirty="0"/>
          </a:p>
          <a:p>
            <a:r>
              <a:rPr lang="fr-FR" sz="1200" dirty="0" smtClean="0"/>
              <a:t>Dangers: vrai vie et erreurs </a:t>
            </a:r>
            <a:r>
              <a:rPr lang="fr-FR" sz="1200" dirty="0" smtClean="0">
                <a:sym typeface="Wingdings"/>
              </a:rPr>
              <a:t> ca arrive ! (100 cas rapportés) </a:t>
            </a:r>
          </a:p>
          <a:p>
            <a:r>
              <a:rPr lang="fr-FR" sz="1200" dirty="0" smtClean="0">
                <a:sym typeface="Wingdings"/>
              </a:rPr>
              <a:t>Situations pour lesquelles il existe un risque faible d’erreur: </a:t>
            </a:r>
          </a:p>
          <a:p>
            <a:r>
              <a:rPr lang="fr-FR" sz="1200" dirty="0">
                <a:sym typeface="Wingdings"/>
              </a:rPr>
              <a:t>	</a:t>
            </a:r>
            <a:r>
              <a:rPr lang="fr-FR" sz="1200" dirty="0" smtClean="0">
                <a:sym typeface="Wingdings"/>
              </a:rPr>
              <a:t>Activité physique, </a:t>
            </a:r>
            <a:r>
              <a:rPr lang="fr-FR" sz="1200" dirty="0" err="1" smtClean="0">
                <a:sym typeface="Wingdings"/>
              </a:rPr>
              <a:t>resucrage</a:t>
            </a:r>
            <a:r>
              <a:rPr lang="fr-FR" sz="1200" dirty="0" smtClean="0">
                <a:sym typeface="Wingdings"/>
              </a:rPr>
              <a:t>, suivi </a:t>
            </a:r>
            <a:r>
              <a:rPr lang="fr-FR" sz="1200" dirty="0" err="1" smtClean="0">
                <a:sym typeface="Wingdings"/>
              </a:rPr>
              <a:t>post-prandial</a:t>
            </a:r>
            <a:r>
              <a:rPr lang="fr-FR" sz="1200" dirty="0" smtClean="0">
                <a:sym typeface="Wingdings"/>
              </a:rPr>
              <a:t>, etc.</a:t>
            </a:r>
          </a:p>
          <a:p>
            <a:r>
              <a:rPr lang="fr-FR" sz="1200" b="1" dirty="0" smtClean="0">
                <a:sym typeface="Wingdings"/>
              </a:rPr>
              <a:t>RISQUE MAXIMAL: lors d’ajout d’insuline de correction !</a:t>
            </a:r>
          </a:p>
          <a:p>
            <a:r>
              <a:rPr lang="fr-FR" dirty="0">
                <a:sym typeface="Wingdings"/>
              </a:rPr>
              <a:t>	</a:t>
            </a:r>
            <a:endParaRPr lang="fr-FR" dirty="0"/>
          </a:p>
        </p:txBody>
      </p:sp>
      <p:pic>
        <p:nvPicPr>
          <p:cNvPr id="12" name="Image 11" descr="Capture d’écran 2015-11-14 à 00.11.20.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34976" y="3640609"/>
            <a:ext cx="840910" cy="736898"/>
          </a:xfrm>
          <a:prstGeom prst="rect">
            <a:avLst/>
          </a:prstGeom>
        </p:spPr>
      </p:pic>
      <p:pic>
        <p:nvPicPr>
          <p:cNvPr id="13" name="Image 12" descr="Capture d’écran 2015-11-14 à 00.06.20.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44077" y="3640609"/>
            <a:ext cx="987232" cy="736898"/>
          </a:xfrm>
          <a:prstGeom prst="rect">
            <a:avLst/>
          </a:prstGeom>
        </p:spPr>
      </p:pic>
      <p:pic>
        <p:nvPicPr>
          <p:cNvPr id="14" name="Picture 2" descr="Eversense-System (PRNewsFoto/Roche Diabetes Care)"/>
          <p:cNvPicPr>
            <a:picLocks noChangeAspect="1" noChangeArrowheads="1"/>
          </p:cNvPicPr>
          <p:nvPr/>
        </p:nvPicPr>
        <p:blipFill>
          <a:blip r:embed="rId9"/>
          <a:srcRect/>
          <a:stretch>
            <a:fillRect/>
          </a:stretch>
        </p:blipFill>
        <p:spPr bwMode="auto">
          <a:xfrm>
            <a:off x="3506143" y="2838121"/>
            <a:ext cx="1528833" cy="1112990"/>
          </a:xfrm>
          <a:prstGeom prst="rect">
            <a:avLst/>
          </a:prstGeom>
          <a:noFill/>
        </p:spPr>
      </p:pic>
      <p:pic>
        <p:nvPicPr>
          <p:cNvPr id="15" name="Picture 8" descr="Résultat de recherche d'images pour &quot;640g medtronic&quot;"/>
          <p:cNvPicPr>
            <a:picLocks noChangeAspect="1" noChangeArrowheads="1"/>
          </p:cNvPicPr>
          <p:nvPr/>
        </p:nvPicPr>
        <p:blipFill>
          <a:blip r:embed="rId10" cstate="print"/>
          <a:srcRect/>
          <a:stretch>
            <a:fillRect/>
          </a:stretch>
        </p:blipFill>
        <p:spPr bwMode="auto">
          <a:xfrm>
            <a:off x="6098132" y="2348880"/>
            <a:ext cx="1115616" cy="942582"/>
          </a:xfrm>
          <a:prstGeom prst="rect">
            <a:avLst/>
          </a:prstGeom>
          <a:noFill/>
        </p:spPr>
      </p:pic>
    </p:spTree>
    <p:extLst>
      <p:ext uri="{BB962C8B-B14F-4D97-AF65-F5344CB8AC3E}">
        <p14:creationId xmlns:p14="http://schemas.microsoft.com/office/powerpoint/2010/main" val="30644613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5210" y="272163"/>
            <a:ext cx="8229600" cy="1143000"/>
          </a:xfrm>
        </p:spPr>
        <p:txBody>
          <a:bodyPr>
            <a:normAutofit/>
          </a:bodyPr>
          <a:lstStyle/>
          <a:p>
            <a:r>
              <a:rPr lang="fr-FR" sz="3600" b="1" dirty="0" smtClean="0">
                <a:solidFill>
                  <a:schemeClr val="tx2"/>
                </a:solidFill>
              </a:rPr>
              <a:t>Nécessité du suivi glycémique</a:t>
            </a:r>
            <a:endParaRPr lang="fr-FR" sz="3600" b="1" dirty="0">
              <a:solidFill>
                <a:schemeClr val="tx2"/>
              </a:solidFill>
            </a:endParaRPr>
          </a:p>
        </p:txBody>
      </p:sp>
      <p:pic>
        <p:nvPicPr>
          <p:cNvPr id="3" name="Image 2" descr="courbes_glycemie.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031821" y="1863114"/>
            <a:ext cx="5692687" cy="725424"/>
          </a:xfrm>
          <a:prstGeom prst="rect">
            <a:avLst/>
          </a:prstGeom>
        </p:spPr>
      </p:pic>
      <p:grpSp>
        <p:nvGrpSpPr>
          <p:cNvPr id="4" name="Grouper 3"/>
          <p:cNvGrpSpPr/>
          <p:nvPr/>
        </p:nvGrpSpPr>
        <p:grpSpPr>
          <a:xfrm>
            <a:off x="2346108" y="2328521"/>
            <a:ext cx="3940624" cy="260017"/>
            <a:chOff x="1899360" y="4412577"/>
            <a:chExt cx="3940624" cy="260017"/>
          </a:xfrm>
        </p:grpSpPr>
        <p:sp>
          <p:nvSpPr>
            <p:cNvPr id="5" name="Ellipse 4"/>
            <p:cNvSpPr/>
            <p:nvPr/>
          </p:nvSpPr>
          <p:spPr>
            <a:xfrm>
              <a:off x="1899360" y="4476363"/>
              <a:ext cx="184365" cy="196231"/>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Ellipse 5"/>
            <p:cNvSpPr/>
            <p:nvPr/>
          </p:nvSpPr>
          <p:spPr>
            <a:xfrm>
              <a:off x="2636725" y="4476363"/>
              <a:ext cx="184365" cy="196231"/>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Ellipse 6"/>
            <p:cNvSpPr/>
            <p:nvPr/>
          </p:nvSpPr>
          <p:spPr>
            <a:xfrm>
              <a:off x="3310070" y="4412577"/>
              <a:ext cx="184365" cy="196231"/>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Ellipse 7"/>
            <p:cNvSpPr/>
            <p:nvPr/>
          </p:nvSpPr>
          <p:spPr>
            <a:xfrm>
              <a:off x="3908897" y="4412577"/>
              <a:ext cx="184365" cy="196231"/>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llipse 8"/>
            <p:cNvSpPr/>
            <p:nvPr/>
          </p:nvSpPr>
          <p:spPr>
            <a:xfrm>
              <a:off x="4932640" y="4466861"/>
              <a:ext cx="184365" cy="196231"/>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Ellipse 9"/>
            <p:cNvSpPr/>
            <p:nvPr/>
          </p:nvSpPr>
          <p:spPr>
            <a:xfrm>
              <a:off x="5655619" y="4415023"/>
              <a:ext cx="184365" cy="196231"/>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11" name="ZoneTexte 10"/>
          <p:cNvSpPr txBox="1"/>
          <p:nvPr/>
        </p:nvSpPr>
        <p:spPr>
          <a:xfrm>
            <a:off x="7195074" y="2466351"/>
            <a:ext cx="1587606" cy="369332"/>
          </a:xfrm>
          <a:prstGeom prst="rect">
            <a:avLst/>
          </a:prstGeom>
          <a:noFill/>
          <a:ln>
            <a:solidFill>
              <a:srgbClr val="1F497D"/>
            </a:solidFill>
          </a:ln>
        </p:spPr>
        <p:txBody>
          <a:bodyPr wrap="square" rtlCol="0">
            <a:spAutoFit/>
          </a:bodyPr>
          <a:lstStyle/>
          <a:p>
            <a:r>
              <a:rPr lang="fr-FR" dirty="0" smtClean="0"/>
              <a:t>6 valeurs / jour</a:t>
            </a:r>
            <a:endParaRPr lang="fr-FR" dirty="0"/>
          </a:p>
        </p:txBody>
      </p:sp>
      <p:sp>
        <p:nvSpPr>
          <p:cNvPr id="24" name="ZoneTexte 23"/>
          <p:cNvSpPr txBox="1"/>
          <p:nvPr/>
        </p:nvSpPr>
        <p:spPr>
          <a:xfrm>
            <a:off x="179634" y="1765626"/>
            <a:ext cx="1511559" cy="400110"/>
          </a:xfrm>
          <a:prstGeom prst="rect">
            <a:avLst/>
          </a:prstGeom>
          <a:noFill/>
        </p:spPr>
        <p:txBody>
          <a:bodyPr wrap="square" rtlCol="0">
            <a:spAutoFit/>
          </a:bodyPr>
          <a:lstStyle/>
          <a:p>
            <a:pPr algn="ctr"/>
            <a:r>
              <a:rPr lang="fr-FR" sz="2000" b="1" dirty="0" smtClean="0"/>
              <a:t>Avant</a:t>
            </a:r>
            <a:endParaRPr lang="fr-FR" sz="2000" b="1" dirty="0"/>
          </a:p>
        </p:txBody>
      </p:sp>
      <p:sp>
        <p:nvSpPr>
          <p:cNvPr id="21" name="ZoneTexte 20"/>
          <p:cNvSpPr txBox="1"/>
          <p:nvPr/>
        </p:nvSpPr>
        <p:spPr>
          <a:xfrm>
            <a:off x="79380" y="5547602"/>
            <a:ext cx="1594988" cy="523220"/>
          </a:xfrm>
          <a:prstGeom prst="rect">
            <a:avLst/>
          </a:prstGeom>
          <a:noFill/>
          <a:ln>
            <a:solidFill>
              <a:schemeClr val="tx2"/>
            </a:solidFill>
          </a:ln>
        </p:spPr>
        <p:txBody>
          <a:bodyPr wrap="none" rtlCol="0">
            <a:spAutoFit/>
          </a:bodyPr>
          <a:lstStyle/>
          <a:p>
            <a:pPr>
              <a:buFont typeface="Wingdings"/>
              <a:buChar char="Ø"/>
            </a:pPr>
            <a:r>
              <a:rPr lang="fr-FR" sz="1400" dirty="0" smtClean="0"/>
              <a:t>280 valeurs /j</a:t>
            </a:r>
          </a:p>
          <a:p>
            <a:pPr>
              <a:buFont typeface="Wingdings"/>
              <a:buChar char="Ø"/>
            </a:pPr>
            <a:r>
              <a:rPr lang="fr-FR" sz="1400" b="1" dirty="0" smtClean="0"/>
              <a:t>Flèches tendance</a:t>
            </a:r>
            <a:endParaRPr lang="fr-FR" sz="1400" b="1" dirty="0"/>
          </a:p>
        </p:txBody>
      </p:sp>
      <p:sp>
        <p:nvSpPr>
          <p:cNvPr id="22" name="ZoneTexte 21"/>
          <p:cNvSpPr txBox="1"/>
          <p:nvPr/>
        </p:nvSpPr>
        <p:spPr>
          <a:xfrm>
            <a:off x="79380" y="5147492"/>
            <a:ext cx="1511559" cy="400110"/>
          </a:xfrm>
          <a:prstGeom prst="rect">
            <a:avLst/>
          </a:prstGeom>
          <a:noFill/>
        </p:spPr>
        <p:txBody>
          <a:bodyPr wrap="square" rtlCol="0">
            <a:spAutoFit/>
          </a:bodyPr>
          <a:lstStyle/>
          <a:p>
            <a:pPr algn="ctr"/>
            <a:r>
              <a:rPr lang="fr-FR" sz="2000" b="1" dirty="0" smtClean="0"/>
              <a:t>Aujourd’hui</a:t>
            </a:r>
            <a:endParaRPr lang="fr-FR" sz="2000" b="1" dirty="0"/>
          </a:p>
        </p:txBody>
      </p:sp>
      <p:pic>
        <p:nvPicPr>
          <p:cNvPr id="15362" name="Picture 2" descr="C:\Users\goga\AppData\Local\Microsoft\Windows\Temporary Internet Files\Content.Outlook\AQQ0RU49\IMG_2057.JPG"/>
          <p:cNvPicPr>
            <a:picLocks noChangeAspect="1" noChangeArrowheads="1"/>
          </p:cNvPicPr>
          <p:nvPr/>
        </p:nvPicPr>
        <p:blipFill>
          <a:blip r:embed="rId3"/>
          <a:srcRect l="72322" t="30638" r="19229" b="60200"/>
          <a:stretch>
            <a:fillRect/>
          </a:stretch>
        </p:blipFill>
        <p:spPr bwMode="auto">
          <a:xfrm>
            <a:off x="2824995" y="5547602"/>
            <a:ext cx="442843" cy="360213"/>
          </a:xfrm>
          <a:prstGeom prst="rect">
            <a:avLst/>
          </a:prstGeom>
          <a:noFill/>
        </p:spPr>
      </p:pic>
      <p:sp>
        <p:nvSpPr>
          <p:cNvPr id="26" name="ZoneTexte 25"/>
          <p:cNvSpPr txBox="1"/>
          <p:nvPr/>
        </p:nvSpPr>
        <p:spPr>
          <a:xfrm>
            <a:off x="214273" y="2192958"/>
            <a:ext cx="1432700" cy="307777"/>
          </a:xfrm>
          <a:prstGeom prst="rect">
            <a:avLst/>
          </a:prstGeom>
          <a:noFill/>
          <a:ln>
            <a:solidFill>
              <a:schemeClr val="tx2"/>
            </a:solidFill>
          </a:ln>
        </p:spPr>
        <p:txBody>
          <a:bodyPr wrap="none" rtlCol="0">
            <a:spAutoFit/>
          </a:bodyPr>
          <a:lstStyle/>
          <a:p>
            <a:pPr>
              <a:buFont typeface="Wingdings"/>
              <a:buChar char="Ø"/>
            </a:pPr>
            <a:r>
              <a:rPr lang="fr-FR" sz="1400" dirty="0" smtClean="0"/>
              <a:t>1-7 glycémies/j</a:t>
            </a:r>
          </a:p>
        </p:txBody>
      </p:sp>
      <p:grpSp>
        <p:nvGrpSpPr>
          <p:cNvPr id="13" name="Groupe 28"/>
          <p:cNvGrpSpPr/>
          <p:nvPr/>
        </p:nvGrpSpPr>
        <p:grpSpPr>
          <a:xfrm>
            <a:off x="6102367" y="4315234"/>
            <a:ext cx="1938564" cy="2199884"/>
            <a:chOff x="3480473" y="3522804"/>
            <a:chExt cx="1938564" cy="2199884"/>
          </a:xfrm>
        </p:grpSpPr>
        <p:pic>
          <p:nvPicPr>
            <p:cNvPr id="15361" name="Picture 1" descr="C:\Users\goga\AppData\Local\Microsoft\Windows\Temporary Internet Files\Content.Outlook\AQQ0RU49\IMG_2058.JPG"/>
            <p:cNvPicPr>
              <a:picLocks noChangeAspect="1" noChangeArrowheads="1"/>
            </p:cNvPicPr>
            <p:nvPr/>
          </p:nvPicPr>
          <p:blipFill>
            <a:blip r:embed="rId4"/>
            <a:srcRect l="48812" t="31110" r="18341" b="19189"/>
            <a:stretch>
              <a:fillRect/>
            </a:stretch>
          </p:blipFill>
          <p:spPr bwMode="auto">
            <a:xfrm>
              <a:off x="3480473" y="3522804"/>
              <a:ext cx="1938564" cy="2199884"/>
            </a:xfrm>
            <a:prstGeom prst="rect">
              <a:avLst/>
            </a:prstGeom>
            <a:noFill/>
          </p:spPr>
        </p:pic>
        <p:sp>
          <p:nvSpPr>
            <p:cNvPr id="27" name="Ellipse 26"/>
            <p:cNvSpPr/>
            <p:nvPr/>
          </p:nvSpPr>
          <p:spPr>
            <a:xfrm>
              <a:off x="4868231" y="4787132"/>
              <a:ext cx="204938" cy="20315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38" name="Ellipse 37"/>
          <p:cNvSpPr/>
          <p:nvPr/>
        </p:nvSpPr>
        <p:spPr>
          <a:xfrm>
            <a:off x="2435692" y="5612472"/>
            <a:ext cx="204938" cy="20315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9" name="ZoneTexte 38"/>
          <p:cNvSpPr txBox="1"/>
          <p:nvPr/>
        </p:nvSpPr>
        <p:spPr>
          <a:xfrm>
            <a:off x="1674368" y="4818252"/>
            <a:ext cx="1935145" cy="523220"/>
          </a:xfrm>
          <a:prstGeom prst="rect">
            <a:avLst/>
          </a:prstGeom>
          <a:noFill/>
        </p:spPr>
        <p:txBody>
          <a:bodyPr wrap="none" rtlCol="0">
            <a:spAutoFit/>
          </a:bodyPr>
          <a:lstStyle/>
          <a:p>
            <a:r>
              <a:rPr lang="fr-CH" sz="2800" b="1" dirty="0" smtClean="0"/>
              <a:t>12.7mmol/l</a:t>
            </a:r>
            <a:endParaRPr lang="fr-CH" sz="2800" b="1" dirty="0"/>
          </a:p>
        </p:txBody>
      </p:sp>
      <p:grpSp>
        <p:nvGrpSpPr>
          <p:cNvPr id="14" name="Groupe 41"/>
          <p:cNvGrpSpPr/>
          <p:nvPr/>
        </p:nvGrpSpPr>
        <p:grpSpPr>
          <a:xfrm>
            <a:off x="3717087" y="4333896"/>
            <a:ext cx="2053873" cy="2181222"/>
            <a:chOff x="4470764" y="4352558"/>
            <a:chExt cx="2053873" cy="2181222"/>
          </a:xfrm>
        </p:grpSpPr>
        <p:grpSp>
          <p:nvGrpSpPr>
            <p:cNvPr id="15" name="Groupe 31"/>
            <p:cNvGrpSpPr/>
            <p:nvPr/>
          </p:nvGrpSpPr>
          <p:grpSpPr>
            <a:xfrm>
              <a:off x="4470764" y="4352558"/>
              <a:ext cx="2053873" cy="2181222"/>
              <a:chOff x="3854897" y="3433386"/>
              <a:chExt cx="2053873" cy="2181222"/>
            </a:xfrm>
          </p:grpSpPr>
          <p:grpSp>
            <p:nvGrpSpPr>
              <p:cNvPr id="23" name="Groupe 28"/>
              <p:cNvGrpSpPr/>
              <p:nvPr/>
            </p:nvGrpSpPr>
            <p:grpSpPr>
              <a:xfrm>
                <a:off x="3854897" y="3433386"/>
                <a:ext cx="2053873" cy="2181222"/>
                <a:chOff x="3854897" y="3433386"/>
                <a:chExt cx="2053873" cy="2181222"/>
              </a:xfrm>
            </p:grpSpPr>
            <p:pic>
              <p:nvPicPr>
                <p:cNvPr id="35" name="Picture 1" descr="C:\Users\goga\AppData\Local\Microsoft\Windows\Temporary Internet Files\Content.Outlook\AQQ0RU49\IMG_2058.JPG"/>
                <p:cNvPicPr>
                  <a:picLocks noChangeAspect="1" noChangeArrowheads="1"/>
                </p:cNvPicPr>
                <p:nvPr/>
              </p:nvPicPr>
              <p:blipFill>
                <a:blip r:embed="rId4"/>
                <a:srcRect l="46977" t="31209" r="18222" b="19512"/>
                <a:stretch>
                  <a:fillRect/>
                </a:stretch>
              </p:blipFill>
              <p:spPr bwMode="auto">
                <a:xfrm>
                  <a:off x="3854897" y="3433386"/>
                  <a:ext cx="2053873" cy="2181222"/>
                </a:xfrm>
                <a:prstGeom prst="rect">
                  <a:avLst/>
                </a:prstGeom>
                <a:noFill/>
              </p:spPr>
            </p:pic>
            <p:sp>
              <p:nvSpPr>
                <p:cNvPr id="36" name="Ellipse 35"/>
                <p:cNvSpPr/>
                <p:nvPr/>
              </p:nvSpPr>
              <p:spPr>
                <a:xfrm>
                  <a:off x="4812245" y="4693300"/>
                  <a:ext cx="204938" cy="20315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pic>
            <p:nvPicPr>
              <p:cNvPr id="34" name="Picture 3" descr="C:\Users\goga\AppData\Local\Microsoft\Windows\Temporary Internet Files\Content.Outlook\AQQ0RU49\IMG_2059.JPG"/>
              <p:cNvPicPr>
                <a:picLocks noChangeAspect="1" noChangeArrowheads="1"/>
              </p:cNvPicPr>
              <p:nvPr/>
            </p:nvPicPr>
            <p:blipFill>
              <a:blip r:embed="rId5"/>
              <a:srcRect l="68828" t="33109" r="23455" b="58462"/>
              <a:stretch>
                <a:fillRect/>
              </a:stretch>
            </p:blipFill>
            <p:spPr bwMode="auto">
              <a:xfrm>
                <a:off x="5426043" y="3503615"/>
                <a:ext cx="482727" cy="395465"/>
              </a:xfrm>
              <a:prstGeom prst="rect">
                <a:avLst/>
              </a:prstGeom>
              <a:noFill/>
            </p:spPr>
          </p:pic>
        </p:grpSp>
        <p:pic>
          <p:nvPicPr>
            <p:cNvPr id="40" name="Picture 1" descr="C:\Users\goga\AppData\Local\Microsoft\Windows\Temporary Internet Files\Content.Outlook\AQQ0RU49\IMG_2058.JPG"/>
            <p:cNvPicPr>
              <a:picLocks noChangeAspect="1" noChangeArrowheads="1"/>
            </p:cNvPicPr>
            <p:nvPr/>
          </p:nvPicPr>
          <p:blipFill>
            <a:blip r:embed="rId4"/>
            <a:srcRect l="58143" t="59067" r="33118" b="28637"/>
            <a:stretch>
              <a:fillRect/>
            </a:stretch>
          </p:blipFill>
          <p:spPr bwMode="auto">
            <a:xfrm>
              <a:off x="5770960" y="5598224"/>
              <a:ext cx="515772" cy="544252"/>
            </a:xfrm>
            <a:prstGeom prst="rect">
              <a:avLst/>
            </a:prstGeom>
            <a:noFill/>
          </p:spPr>
        </p:pic>
        <p:pic>
          <p:nvPicPr>
            <p:cNvPr id="41" name="Picture 1" descr="C:\Users\goga\AppData\Local\Microsoft\Windows\Temporary Internet Files\Content.Outlook\AQQ0RU49\IMG_2058.JPG"/>
            <p:cNvPicPr>
              <a:picLocks noChangeAspect="1" noChangeArrowheads="1"/>
            </p:cNvPicPr>
            <p:nvPr/>
          </p:nvPicPr>
          <p:blipFill>
            <a:blip r:embed="rId4"/>
            <a:srcRect l="58143" t="59067" r="37488" b="28637"/>
            <a:stretch>
              <a:fillRect/>
            </a:stretch>
          </p:blipFill>
          <p:spPr bwMode="auto">
            <a:xfrm>
              <a:off x="6092207" y="5598224"/>
              <a:ext cx="257886" cy="544252"/>
            </a:xfrm>
            <a:prstGeom prst="rect">
              <a:avLst/>
            </a:prstGeom>
            <a:noFill/>
          </p:spPr>
        </p:pic>
      </p:grpSp>
      <p:pic>
        <p:nvPicPr>
          <p:cNvPr id="37" name="Image 36" descr="Capture d’écran 2017-11-18 à 07.28.0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1939511" y="3437751"/>
            <a:ext cx="1455323" cy="1268355"/>
          </a:xfrm>
          <a:prstGeom prst="rect">
            <a:avLst/>
          </a:prstGeom>
        </p:spPr>
      </p:pic>
    </p:spTree>
    <p:extLst>
      <p:ext uri="{BB962C8B-B14F-4D97-AF65-F5344CB8AC3E}">
        <p14:creationId xmlns:p14="http://schemas.microsoft.com/office/powerpoint/2010/main" val="36601460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solidFill>
                  <a:srgbClr val="1F497D"/>
                </a:solidFill>
              </a:rPr>
              <a:t>Définitions</a:t>
            </a:r>
            <a:endParaRPr lang="fr-FR" sz="4000" b="1" dirty="0">
              <a:solidFill>
                <a:srgbClr val="1F497D"/>
              </a:solidFill>
            </a:endParaRPr>
          </a:p>
        </p:txBody>
      </p:sp>
      <p:sp>
        <p:nvSpPr>
          <p:cNvPr id="3" name="Espace réservé du contenu 2"/>
          <p:cNvSpPr>
            <a:spLocks noGrp="1"/>
          </p:cNvSpPr>
          <p:nvPr>
            <p:ph idx="1"/>
          </p:nvPr>
        </p:nvSpPr>
        <p:spPr/>
        <p:txBody>
          <a:bodyPr>
            <a:normAutofit fontScale="77500" lnSpcReduction="20000"/>
          </a:bodyPr>
          <a:lstStyle/>
          <a:p>
            <a:pPr algn="just"/>
            <a:r>
              <a:rPr lang="fr-FR" b="1" dirty="0"/>
              <a:t>La condition physique </a:t>
            </a:r>
            <a:r>
              <a:rPr lang="fr-FR" dirty="0"/>
              <a:t>correspond au niveau d’entraînement physique minimum nécessaire pour satisfaire aux exigences d’une activité physique </a:t>
            </a:r>
            <a:r>
              <a:rPr lang="fr-FR" dirty="0" smtClean="0"/>
              <a:t>donnée</a:t>
            </a:r>
          </a:p>
          <a:p>
            <a:pPr algn="just"/>
            <a:endParaRPr lang="fr-FR" dirty="0"/>
          </a:p>
          <a:p>
            <a:pPr algn="just"/>
            <a:r>
              <a:rPr lang="fr-FR" b="1" dirty="0"/>
              <a:t>L’aptitude physique </a:t>
            </a:r>
            <a:r>
              <a:rPr lang="fr-FR" dirty="0"/>
              <a:t>est un ensemble de paramètres qui décrivent la capacité globale (cardiorespiratoire, </a:t>
            </a:r>
            <a:r>
              <a:rPr lang="fr-FR" dirty="0" err="1"/>
              <a:t>ostéomusculaire</a:t>
            </a:r>
            <a:r>
              <a:rPr lang="fr-FR" dirty="0"/>
              <a:t> et psychologique) d’un individu à réaliser une activité physique donnée</a:t>
            </a:r>
            <a:r>
              <a:rPr lang="fr-FR" dirty="0" smtClean="0"/>
              <a:t>.</a:t>
            </a:r>
          </a:p>
          <a:p>
            <a:pPr algn="just"/>
            <a:endParaRPr lang="fr-FR" dirty="0"/>
          </a:p>
          <a:p>
            <a:pPr algn="just"/>
            <a:r>
              <a:rPr lang="fr-FR" b="1" dirty="0"/>
              <a:t>L’effort physique </a:t>
            </a:r>
            <a:r>
              <a:rPr lang="fr-FR" dirty="0"/>
              <a:t>est caractérisé par un coût métabolique et aboutit à un état de fatigue</a:t>
            </a:r>
            <a:r>
              <a:rPr lang="fr-FR" dirty="0" smtClean="0"/>
              <a:t>. </a:t>
            </a:r>
            <a:r>
              <a:rPr lang="fr-FR" dirty="0"/>
              <a:t>E</a:t>
            </a:r>
            <a:r>
              <a:rPr lang="fr-FR" dirty="0" smtClean="0"/>
              <a:t>ffort perçu (subjectif). </a:t>
            </a:r>
          </a:p>
          <a:p>
            <a:pPr algn="just"/>
            <a:endParaRPr lang="fr-FR" dirty="0" smtClean="0"/>
          </a:p>
          <a:p>
            <a:pPr algn="just"/>
            <a:r>
              <a:rPr lang="fr-FR" dirty="0" smtClean="0"/>
              <a:t>L’effort </a:t>
            </a:r>
            <a:r>
              <a:rPr lang="fr-FR" dirty="0"/>
              <a:t>perçu correspond à la </a:t>
            </a:r>
            <a:r>
              <a:rPr lang="fr-FR" dirty="0" smtClean="0"/>
              <a:t>sensation </a:t>
            </a:r>
            <a:r>
              <a:rPr lang="fr-FR" dirty="0"/>
              <a:t>de pénibilité</a:t>
            </a:r>
          </a:p>
        </p:txBody>
      </p:sp>
    </p:spTree>
    <p:extLst>
      <p:ext uri="{BB962C8B-B14F-4D97-AF65-F5344CB8AC3E}">
        <p14:creationId xmlns:p14="http://schemas.microsoft.com/office/powerpoint/2010/main" val="85782095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1295400" y="533400"/>
            <a:ext cx="7086600" cy="6181725"/>
          </a:xfrm>
          <a:prstGeom prst="rect">
            <a:avLst/>
          </a:prstGeom>
          <a:noFill/>
          <a:ln w="9525">
            <a:noFill/>
            <a:miter lim="800000"/>
            <a:headEnd/>
            <a:tailEnd/>
          </a:ln>
        </p:spPr>
      </p:pic>
      <p:sp>
        <p:nvSpPr>
          <p:cNvPr id="44035" name="ZoneTexte 2"/>
          <p:cNvSpPr txBox="1">
            <a:spLocks noChangeArrowheads="1"/>
          </p:cNvSpPr>
          <p:nvPr/>
        </p:nvSpPr>
        <p:spPr bwMode="auto">
          <a:xfrm>
            <a:off x="7259638" y="6519863"/>
            <a:ext cx="1884362" cy="338137"/>
          </a:xfrm>
          <a:prstGeom prst="rect">
            <a:avLst/>
          </a:prstGeom>
          <a:noFill/>
          <a:ln w="9525">
            <a:noFill/>
            <a:miter lim="800000"/>
            <a:headEnd/>
            <a:tailEnd/>
          </a:ln>
        </p:spPr>
        <p:txBody>
          <a:bodyPr wrap="none">
            <a:spAutoFit/>
          </a:bodyPr>
          <a:lstStyle/>
          <a:p>
            <a:r>
              <a:rPr lang="fr-CH" sz="1600"/>
              <a:t>Büsser C, RMS 13</a:t>
            </a:r>
          </a:p>
        </p:txBody>
      </p:sp>
      <p:sp>
        <p:nvSpPr>
          <p:cNvPr id="44036" name="Ellipse 3"/>
          <p:cNvSpPr>
            <a:spLocks noChangeArrowheads="1"/>
          </p:cNvSpPr>
          <p:nvPr/>
        </p:nvSpPr>
        <p:spPr bwMode="auto">
          <a:xfrm>
            <a:off x="762000" y="3733800"/>
            <a:ext cx="7772400" cy="1905000"/>
          </a:xfrm>
          <a:prstGeom prst="ellipse">
            <a:avLst/>
          </a:prstGeom>
          <a:noFill/>
          <a:ln w="38100" algn="ctr">
            <a:solidFill>
              <a:srgbClr val="FF0000"/>
            </a:solidFill>
            <a:round/>
            <a:headEnd/>
            <a:tailEnd/>
          </a:ln>
        </p:spPr>
        <p:txBody>
          <a:bodyPr/>
          <a:lstStyle/>
          <a:p>
            <a:endParaRPr lang="fr-CH">
              <a:solidFill>
                <a:srgbClr val="000000"/>
              </a:solidFill>
            </a:endParaRPr>
          </a:p>
        </p:txBody>
      </p:sp>
    </p:spTree>
    <p:extLst>
      <p:ext uri="{BB962C8B-B14F-4D97-AF65-F5344CB8AC3E}">
        <p14:creationId xmlns:p14="http://schemas.microsoft.com/office/powerpoint/2010/main" val="8112948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6856" y="53752"/>
            <a:ext cx="8229600" cy="1143000"/>
          </a:xfrm>
        </p:spPr>
        <p:txBody>
          <a:bodyPr>
            <a:normAutofit/>
          </a:bodyPr>
          <a:lstStyle/>
          <a:p>
            <a:pPr algn="l"/>
            <a:r>
              <a:rPr lang="fr-FR" sz="3600" b="1" dirty="0" smtClean="0">
                <a:solidFill>
                  <a:srgbClr val="1F497D"/>
                </a:solidFill>
              </a:rPr>
              <a:t>How to </a:t>
            </a:r>
            <a:r>
              <a:rPr lang="fr-FR" sz="3600" b="1" dirty="0" err="1" smtClean="0">
                <a:solidFill>
                  <a:srgbClr val="1F497D"/>
                </a:solidFill>
              </a:rPr>
              <a:t>treat</a:t>
            </a:r>
            <a:r>
              <a:rPr lang="fr-FR" sz="3600" b="1" dirty="0" smtClean="0">
                <a:solidFill>
                  <a:srgbClr val="1F497D"/>
                </a:solidFill>
              </a:rPr>
              <a:t> </a:t>
            </a:r>
            <a:r>
              <a:rPr lang="fr-FR" sz="3600" b="1" dirty="0" err="1" smtClean="0">
                <a:solidFill>
                  <a:srgbClr val="1F497D"/>
                </a:solidFill>
              </a:rPr>
              <a:t>hypoglycemia</a:t>
            </a:r>
            <a:endParaRPr lang="fr-FR" sz="3600" b="1" dirty="0">
              <a:solidFill>
                <a:srgbClr val="1F497D"/>
              </a:solidFill>
            </a:endParaRPr>
          </a:p>
        </p:txBody>
      </p:sp>
      <p:pic>
        <p:nvPicPr>
          <p:cNvPr id="15" name="Image 14" descr="Capture d’écran 2015-09-16 à 22.35.30.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059832" y="1268760"/>
            <a:ext cx="2562104" cy="1656184"/>
          </a:xfrm>
          <a:prstGeom prst="rect">
            <a:avLst/>
          </a:prstGeom>
        </p:spPr>
      </p:pic>
      <p:sp>
        <p:nvSpPr>
          <p:cNvPr id="22" name="ZoneTexte 21"/>
          <p:cNvSpPr txBox="1"/>
          <p:nvPr/>
        </p:nvSpPr>
        <p:spPr>
          <a:xfrm>
            <a:off x="3203848" y="3068960"/>
            <a:ext cx="2345000" cy="369332"/>
          </a:xfrm>
          <a:prstGeom prst="rect">
            <a:avLst/>
          </a:prstGeom>
          <a:noFill/>
        </p:spPr>
        <p:txBody>
          <a:bodyPr wrap="none" rtlCol="0">
            <a:spAutoFit/>
          </a:bodyPr>
          <a:lstStyle/>
          <a:p>
            <a:r>
              <a:rPr lang="fr-FR" dirty="0" smtClean="0"/>
              <a:t>1 sachets de sucre : </a:t>
            </a:r>
            <a:r>
              <a:rPr lang="fr-FR" dirty="0"/>
              <a:t>5</a:t>
            </a:r>
            <a:r>
              <a:rPr lang="fr-FR" dirty="0" smtClean="0"/>
              <a:t> g</a:t>
            </a:r>
            <a:endParaRPr lang="fr-FR" dirty="0"/>
          </a:p>
        </p:txBody>
      </p:sp>
      <p:sp>
        <p:nvSpPr>
          <p:cNvPr id="23" name="ZoneTexte 22"/>
          <p:cNvSpPr txBox="1"/>
          <p:nvPr/>
        </p:nvSpPr>
        <p:spPr>
          <a:xfrm>
            <a:off x="1835696" y="3789040"/>
            <a:ext cx="5328592" cy="892552"/>
          </a:xfrm>
          <a:prstGeom prst="rect">
            <a:avLst/>
          </a:prstGeom>
          <a:noFill/>
          <a:ln w="38100" cmpd="sng">
            <a:solidFill>
              <a:srgbClr val="FF0000"/>
            </a:solidFill>
          </a:ln>
        </p:spPr>
        <p:txBody>
          <a:bodyPr wrap="square" rtlCol="0">
            <a:spAutoFit/>
          </a:bodyPr>
          <a:lstStyle/>
          <a:p>
            <a:r>
              <a:rPr lang="fr-FR" sz="2800" b="1" dirty="0" smtClean="0"/>
              <a:t>Correction HYPO : 15-20 g of </a:t>
            </a:r>
            <a:r>
              <a:rPr lang="fr-FR" sz="2800" b="1" dirty="0" err="1" smtClean="0"/>
              <a:t>carbs</a:t>
            </a:r>
            <a:endParaRPr lang="fr-FR" sz="2800" b="1" dirty="0" smtClean="0"/>
          </a:p>
          <a:p>
            <a:pPr algn="ctr"/>
            <a:r>
              <a:rPr lang="fr-FR" sz="2400" dirty="0" smtClean="0"/>
              <a:t>Patient </a:t>
            </a:r>
            <a:r>
              <a:rPr lang="fr-FR" sz="2400" dirty="0" err="1" smtClean="0"/>
              <a:t>alert</a:t>
            </a:r>
            <a:r>
              <a:rPr lang="fr-FR" sz="2400" dirty="0" smtClean="0"/>
              <a:t> and </a:t>
            </a:r>
            <a:r>
              <a:rPr lang="fr-FR" sz="2400" dirty="0" err="1" smtClean="0"/>
              <a:t>cooperative</a:t>
            </a:r>
            <a:endParaRPr lang="fr-FR" sz="2400" dirty="0"/>
          </a:p>
        </p:txBody>
      </p:sp>
      <p:pic>
        <p:nvPicPr>
          <p:cNvPr id="6" name="Image 5"/>
          <p:cNvPicPr>
            <a:picLocks noChangeAspect="1"/>
          </p:cNvPicPr>
          <p:nvPr/>
        </p:nvPicPr>
        <p:blipFill>
          <a:blip r:embed="rId3" cstate="print"/>
          <a:stretch>
            <a:fillRect/>
          </a:stretch>
        </p:blipFill>
        <p:spPr>
          <a:xfrm>
            <a:off x="5967967" y="1268760"/>
            <a:ext cx="2492465" cy="1665420"/>
          </a:xfrm>
          <a:prstGeom prst="rect">
            <a:avLst/>
          </a:prstGeom>
        </p:spPr>
      </p:pic>
      <p:sp>
        <p:nvSpPr>
          <p:cNvPr id="14" name="ZoneTexte 13"/>
          <p:cNvSpPr txBox="1"/>
          <p:nvPr/>
        </p:nvSpPr>
        <p:spPr>
          <a:xfrm>
            <a:off x="6242093" y="3068960"/>
            <a:ext cx="1786291" cy="369332"/>
          </a:xfrm>
          <a:prstGeom prst="rect">
            <a:avLst/>
          </a:prstGeom>
          <a:noFill/>
        </p:spPr>
        <p:txBody>
          <a:bodyPr wrap="none" rtlCol="0">
            <a:spAutoFit/>
          </a:bodyPr>
          <a:lstStyle/>
          <a:p>
            <a:r>
              <a:rPr lang="fr-FR" dirty="0" smtClean="0"/>
              <a:t>1 carré sucre : 4g</a:t>
            </a:r>
          </a:p>
        </p:txBody>
      </p:sp>
      <p:sp>
        <p:nvSpPr>
          <p:cNvPr id="8" name="ZoneTexte 7"/>
          <p:cNvSpPr txBox="1"/>
          <p:nvPr/>
        </p:nvSpPr>
        <p:spPr>
          <a:xfrm>
            <a:off x="1384569" y="4725144"/>
            <a:ext cx="6139759" cy="369332"/>
          </a:xfrm>
          <a:prstGeom prst="rect">
            <a:avLst/>
          </a:prstGeom>
          <a:noFill/>
        </p:spPr>
        <p:txBody>
          <a:bodyPr wrap="none" rtlCol="0">
            <a:spAutoFit/>
          </a:bodyPr>
          <a:lstStyle/>
          <a:p>
            <a:r>
              <a:rPr lang="fr-FR" dirty="0" err="1" smtClean="0"/>
              <a:t>Rule</a:t>
            </a:r>
            <a:r>
              <a:rPr lang="fr-FR" dirty="0" smtClean="0"/>
              <a:t> of </a:t>
            </a:r>
            <a:r>
              <a:rPr lang="fr-FR" dirty="0" err="1" smtClean="0"/>
              <a:t>thumb</a:t>
            </a:r>
            <a:r>
              <a:rPr lang="fr-FR" dirty="0" smtClean="0"/>
              <a:t> : 15g </a:t>
            </a:r>
            <a:r>
              <a:rPr lang="fr-FR" dirty="0" err="1" smtClean="0"/>
              <a:t>will</a:t>
            </a:r>
            <a:r>
              <a:rPr lang="fr-FR" dirty="0" smtClean="0"/>
              <a:t> </a:t>
            </a:r>
            <a:r>
              <a:rPr lang="fr-FR" dirty="0" err="1" smtClean="0"/>
              <a:t>increase</a:t>
            </a:r>
            <a:r>
              <a:rPr lang="fr-FR" dirty="0" smtClean="0"/>
              <a:t> </a:t>
            </a:r>
            <a:r>
              <a:rPr lang="fr-FR" dirty="0" err="1" smtClean="0"/>
              <a:t>blood</a:t>
            </a:r>
            <a:r>
              <a:rPr lang="fr-FR" dirty="0" smtClean="0"/>
              <a:t> glucose by 1.5-3 </a:t>
            </a:r>
            <a:r>
              <a:rPr lang="fr-FR" dirty="0" err="1" smtClean="0"/>
              <a:t>mmol</a:t>
            </a:r>
            <a:r>
              <a:rPr lang="fr-FR" dirty="0" smtClean="0"/>
              <a:t>/l  </a:t>
            </a:r>
            <a:endParaRPr lang="fr-FR" dirty="0"/>
          </a:p>
        </p:txBody>
      </p:sp>
      <p:pic>
        <p:nvPicPr>
          <p:cNvPr id="9" name="Image 8"/>
          <p:cNvPicPr>
            <a:picLocks noChangeAspect="1"/>
          </p:cNvPicPr>
          <p:nvPr/>
        </p:nvPicPr>
        <p:blipFill rotWithShape="1">
          <a:blip r:embed="rId4" cstate="print">
            <a:extLst>
              <a:ext uri="{28A0092B-C50C-407E-A947-70E740481C1C}">
                <a14:useLocalDpi xmlns:a14="http://schemas.microsoft.com/office/drawing/2010/main"/>
              </a:ext>
            </a:extLst>
          </a:blip>
          <a:srcRect t="-9896" b="-1"/>
          <a:stretch/>
        </p:blipFill>
        <p:spPr>
          <a:xfrm>
            <a:off x="251520" y="1124744"/>
            <a:ext cx="2448272" cy="1754102"/>
          </a:xfrm>
          <a:prstGeom prst="rect">
            <a:avLst/>
          </a:prstGeom>
        </p:spPr>
      </p:pic>
      <p:sp>
        <p:nvSpPr>
          <p:cNvPr id="10" name="ZoneTexte 9"/>
          <p:cNvSpPr txBox="1"/>
          <p:nvPr/>
        </p:nvSpPr>
        <p:spPr>
          <a:xfrm>
            <a:off x="683568" y="3068960"/>
            <a:ext cx="1510487" cy="646331"/>
          </a:xfrm>
          <a:prstGeom prst="rect">
            <a:avLst/>
          </a:prstGeom>
          <a:noFill/>
        </p:spPr>
        <p:txBody>
          <a:bodyPr wrap="none" rtlCol="0">
            <a:spAutoFit/>
          </a:bodyPr>
          <a:lstStyle/>
          <a:p>
            <a:r>
              <a:rPr lang="fr-FR" dirty="0" smtClean="0"/>
              <a:t>Check BG</a:t>
            </a:r>
          </a:p>
          <a:p>
            <a:r>
              <a:rPr lang="fr-FR" dirty="0" smtClean="0"/>
              <a:t>If &lt;4.0 </a:t>
            </a:r>
            <a:r>
              <a:rPr lang="fr-FR" dirty="0" err="1" smtClean="0"/>
              <a:t>mmol</a:t>
            </a:r>
            <a:r>
              <a:rPr lang="fr-FR" dirty="0" smtClean="0"/>
              <a:t>/l</a:t>
            </a:r>
            <a:endParaRPr lang="fr-FR" dirty="0"/>
          </a:p>
        </p:txBody>
      </p:sp>
      <p:pic>
        <p:nvPicPr>
          <p:cNvPr id="11" name="Image 10"/>
          <p:cNvPicPr>
            <a:picLocks noChangeAspect="1"/>
          </p:cNvPicPr>
          <p:nvPr/>
        </p:nvPicPr>
        <p:blipFill>
          <a:blip r:embed="rId5" cstate="print"/>
          <a:stretch>
            <a:fillRect/>
          </a:stretch>
        </p:blipFill>
        <p:spPr>
          <a:xfrm>
            <a:off x="3239616" y="5275432"/>
            <a:ext cx="2628528" cy="1321920"/>
          </a:xfrm>
          <a:prstGeom prst="rect">
            <a:avLst/>
          </a:prstGeom>
        </p:spPr>
      </p:pic>
    </p:spTree>
    <p:extLst>
      <p:ext uri="{BB962C8B-B14F-4D97-AF65-F5344CB8AC3E}">
        <p14:creationId xmlns:p14="http://schemas.microsoft.com/office/powerpoint/2010/main" val="1658816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solidFill>
                  <a:schemeClr val="tx2"/>
                </a:solidFill>
              </a:rPr>
              <a:t>Transformations des aliments</a:t>
            </a:r>
            <a:endParaRPr lang="fr-FR" sz="4000" b="1" dirty="0">
              <a:solidFill>
                <a:schemeClr val="tx2"/>
              </a:solidFill>
            </a:endParaRPr>
          </a:p>
        </p:txBody>
      </p:sp>
      <p:sp>
        <p:nvSpPr>
          <p:cNvPr id="3" name="Espace réservé du contenu 2"/>
          <p:cNvSpPr>
            <a:spLocks noGrp="1"/>
          </p:cNvSpPr>
          <p:nvPr>
            <p:ph idx="1"/>
          </p:nvPr>
        </p:nvSpPr>
        <p:spPr>
          <a:xfrm>
            <a:off x="393916" y="5679440"/>
            <a:ext cx="8503920" cy="944880"/>
          </a:xfrm>
        </p:spPr>
        <p:txBody>
          <a:bodyPr>
            <a:normAutofit/>
          </a:bodyPr>
          <a:lstStyle/>
          <a:p>
            <a:pPr marL="0" indent="0">
              <a:buNone/>
            </a:pPr>
            <a:r>
              <a:rPr lang="fr-FR" sz="1200" dirty="0" smtClean="0"/>
              <a:t>-</a:t>
            </a:r>
            <a:r>
              <a:rPr lang="fr-FR" sz="1200" dirty="0" err="1" smtClean="0"/>
              <a:t>Fardet</a:t>
            </a:r>
            <a:r>
              <a:rPr lang="fr-FR" sz="1200" dirty="0" smtClean="0"/>
              <a:t> </a:t>
            </a:r>
            <a:r>
              <a:rPr lang="fr-FR" sz="1200" dirty="0"/>
              <a:t>et al. 2016 </a:t>
            </a:r>
            <a:r>
              <a:rPr lang="fr-FR" sz="1200" dirty="0" err="1"/>
              <a:t>Minimally</a:t>
            </a:r>
            <a:r>
              <a:rPr lang="fr-FR" sz="1200" dirty="0"/>
              <a:t> </a:t>
            </a:r>
            <a:r>
              <a:rPr lang="fr-FR" sz="1200" dirty="0" err="1"/>
              <a:t>processed</a:t>
            </a:r>
            <a:r>
              <a:rPr lang="fr-FR" sz="1200" dirty="0"/>
              <a:t> </a:t>
            </a:r>
            <a:r>
              <a:rPr lang="fr-FR" sz="1200" dirty="0" err="1"/>
              <a:t>foods</a:t>
            </a:r>
            <a:r>
              <a:rPr lang="fr-FR" sz="1200" dirty="0"/>
              <a:t> are more </a:t>
            </a:r>
            <a:r>
              <a:rPr lang="fr-FR" sz="1200" dirty="0" err="1"/>
              <a:t>satiating</a:t>
            </a:r>
            <a:r>
              <a:rPr lang="fr-FR" sz="1200" dirty="0"/>
              <a:t> and </a:t>
            </a:r>
            <a:r>
              <a:rPr lang="fr-FR" sz="1200" dirty="0" err="1"/>
              <a:t>less</a:t>
            </a:r>
            <a:r>
              <a:rPr lang="fr-FR" sz="1200" dirty="0"/>
              <a:t> </a:t>
            </a:r>
            <a:r>
              <a:rPr lang="fr-FR" sz="1200" dirty="0" err="1"/>
              <a:t>hyperglycemic</a:t>
            </a:r>
            <a:r>
              <a:rPr lang="fr-FR" sz="1200" dirty="0"/>
              <a:t>  </a:t>
            </a:r>
            <a:r>
              <a:rPr lang="fr-FR" sz="1200" dirty="0" err="1"/>
              <a:t>than</a:t>
            </a:r>
            <a:r>
              <a:rPr lang="fr-FR" sz="1200" dirty="0"/>
              <a:t> ultra-</a:t>
            </a:r>
            <a:r>
              <a:rPr lang="fr-FR" sz="1200" dirty="0" err="1"/>
              <a:t>processed</a:t>
            </a:r>
            <a:r>
              <a:rPr lang="fr-FR" sz="1200" dirty="0"/>
              <a:t> </a:t>
            </a:r>
            <a:r>
              <a:rPr lang="fr-FR" sz="1200" dirty="0" err="1"/>
              <a:t>foods</a:t>
            </a:r>
            <a:r>
              <a:rPr lang="fr-FR" sz="1200" dirty="0"/>
              <a:t>: A </a:t>
            </a:r>
            <a:r>
              <a:rPr lang="fr-FR" sz="1200" dirty="0" err="1"/>
              <a:t>preliminary</a:t>
            </a:r>
            <a:r>
              <a:rPr lang="fr-FR" sz="1200" dirty="0"/>
              <a:t> </a:t>
            </a:r>
            <a:r>
              <a:rPr lang="fr-FR" sz="1200" dirty="0" err="1"/>
              <a:t>study</a:t>
            </a:r>
            <a:r>
              <a:rPr lang="fr-FR" sz="1200" dirty="0"/>
              <a:t> </a:t>
            </a:r>
            <a:r>
              <a:rPr lang="fr-FR" sz="1200" dirty="0" err="1"/>
              <a:t>with</a:t>
            </a:r>
            <a:r>
              <a:rPr lang="fr-FR" sz="1200" dirty="0"/>
              <a:t> 98 </a:t>
            </a:r>
            <a:r>
              <a:rPr lang="fr-FR" sz="1200" dirty="0" err="1"/>
              <a:t>ready</a:t>
            </a:r>
            <a:r>
              <a:rPr lang="fr-FR" sz="1200" dirty="0"/>
              <a:t>-to-</a:t>
            </a:r>
            <a:r>
              <a:rPr lang="fr-FR" sz="1200" dirty="0" err="1"/>
              <a:t>eat</a:t>
            </a:r>
            <a:r>
              <a:rPr lang="fr-FR" sz="1200" dirty="0"/>
              <a:t> </a:t>
            </a:r>
            <a:r>
              <a:rPr lang="fr-FR" sz="1200" dirty="0" err="1"/>
              <a:t>foods</a:t>
            </a:r>
            <a:r>
              <a:rPr lang="fr-FR" sz="1200" i="1" dirty="0"/>
              <a:t>. </a:t>
            </a:r>
            <a:r>
              <a:rPr lang="fr-FR" sz="1200" dirty="0"/>
              <a:t>Food &amp; </a:t>
            </a:r>
            <a:r>
              <a:rPr lang="fr-FR" sz="1200" dirty="0" err="1"/>
              <a:t>Function</a:t>
            </a:r>
            <a:r>
              <a:rPr lang="fr-FR" sz="1200" dirty="0"/>
              <a:t/>
            </a:r>
            <a:br>
              <a:rPr lang="fr-FR" sz="1200" dirty="0"/>
            </a:br>
            <a:r>
              <a:rPr lang="fr-FR" sz="1200" dirty="0" smtClean="0"/>
              <a:t>-Haber </a:t>
            </a:r>
            <a:r>
              <a:rPr lang="fr-FR" sz="1200" dirty="0"/>
              <a:t>et al</a:t>
            </a:r>
            <a:r>
              <a:rPr lang="fr-FR" sz="1200" i="1" dirty="0"/>
              <a:t>. </a:t>
            </a:r>
            <a:r>
              <a:rPr lang="fr-FR" sz="1200" dirty="0"/>
              <a:t>1977 </a:t>
            </a:r>
            <a:r>
              <a:rPr lang="fr-FR" sz="1200" dirty="0" err="1"/>
              <a:t>Depletion</a:t>
            </a:r>
            <a:r>
              <a:rPr lang="fr-FR" sz="1200" dirty="0"/>
              <a:t> and disruption of </a:t>
            </a:r>
            <a:r>
              <a:rPr lang="fr-FR" sz="1200" dirty="0" err="1"/>
              <a:t>dietary</a:t>
            </a:r>
            <a:r>
              <a:rPr lang="fr-FR" sz="1200" dirty="0"/>
              <a:t> fibre.  </a:t>
            </a:r>
            <a:r>
              <a:rPr lang="fr-FR" sz="1200" dirty="0" err="1"/>
              <a:t>Effects</a:t>
            </a:r>
            <a:r>
              <a:rPr lang="fr-FR" sz="1200" dirty="0"/>
              <a:t> on </a:t>
            </a:r>
            <a:r>
              <a:rPr lang="fr-FR" sz="1200" dirty="0" err="1"/>
              <a:t>satiety</a:t>
            </a:r>
            <a:r>
              <a:rPr lang="fr-FR" sz="1200" dirty="0"/>
              <a:t>, plasma-glucose, and </a:t>
            </a:r>
            <a:r>
              <a:rPr lang="fr-FR" sz="1200" dirty="0" err="1"/>
              <a:t>serum-insulin</a:t>
            </a:r>
            <a:r>
              <a:rPr lang="fr-FR" sz="1200" i="1" dirty="0"/>
              <a:t>. Lancet </a:t>
            </a:r>
            <a:r>
              <a:rPr lang="fr-FR" sz="1200" dirty="0"/>
              <a:t>2, 679-82.</a:t>
            </a:r>
            <a:br>
              <a:rPr lang="fr-FR" sz="1200" dirty="0"/>
            </a:br>
            <a:r>
              <a:rPr lang="fr-FR" sz="1200" dirty="0" smtClean="0"/>
              <a:t>-Flood-</a:t>
            </a:r>
            <a:r>
              <a:rPr lang="fr-FR" sz="1200" dirty="0" err="1" smtClean="0"/>
              <a:t>Obbagy</a:t>
            </a:r>
            <a:r>
              <a:rPr lang="fr-FR" sz="1200" dirty="0" smtClean="0"/>
              <a:t> </a:t>
            </a:r>
            <a:r>
              <a:rPr lang="fr-FR" sz="1200" dirty="0"/>
              <a:t>et al. The </a:t>
            </a:r>
            <a:r>
              <a:rPr lang="fr-FR" sz="1200" dirty="0" err="1"/>
              <a:t>effect</a:t>
            </a:r>
            <a:r>
              <a:rPr lang="fr-FR" sz="1200" dirty="0"/>
              <a:t> of fruit in </a:t>
            </a:r>
            <a:r>
              <a:rPr lang="fr-FR" sz="1200" dirty="0" err="1"/>
              <a:t>different</a:t>
            </a:r>
            <a:r>
              <a:rPr lang="fr-FR" sz="1200" dirty="0"/>
              <a:t> </a:t>
            </a:r>
            <a:r>
              <a:rPr lang="fr-FR" sz="1200" dirty="0" err="1"/>
              <a:t>forms</a:t>
            </a:r>
            <a:r>
              <a:rPr lang="fr-FR" sz="1200" dirty="0"/>
              <a:t> on </a:t>
            </a:r>
            <a:r>
              <a:rPr lang="fr-FR" sz="1200" dirty="0" err="1"/>
              <a:t>energy</a:t>
            </a:r>
            <a:r>
              <a:rPr lang="fr-FR" sz="1200" dirty="0"/>
              <a:t> </a:t>
            </a:r>
            <a:r>
              <a:rPr lang="fr-FR" sz="1200" dirty="0" err="1"/>
              <a:t>intake</a:t>
            </a:r>
            <a:r>
              <a:rPr lang="fr-FR" sz="1200" dirty="0"/>
              <a:t> and </a:t>
            </a:r>
            <a:r>
              <a:rPr lang="fr-FR" sz="1200" dirty="0" err="1"/>
              <a:t>satiety</a:t>
            </a:r>
            <a:r>
              <a:rPr lang="fr-FR" sz="1200" dirty="0"/>
              <a:t> </a:t>
            </a:r>
            <a:r>
              <a:rPr lang="fr-FR" sz="1200" dirty="0" err="1"/>
              <a:t>at</a:t>
            </a:r>
            <a:r>
              <a:rPr lang="fr-FR" sz="1200" dirty="0"/>
              <a:t> a </a:t>
            </a:r>
            <a:r>
              <a:rPr lang="fr-FR" sz="1200" dirty="0" err="1"/>
              <a:t>meal</a:t>
            </a:r>
            <a:r>
              <a:rPr lang="fr-FR" sz="1200" dirty="0"/>
              <a:t>. </a:t>
            </a:r>
            <a:r>
              <a:rPr lang="fr-FR" sz="1200" dirty="0" err="1"/>
              <a:t>Appetite</a:t>
            </a:r>
            <a:r>
              <a:rPr lang="fr-FR" sz="1200" dirty="0"/>
              <a:t> 2009 Apr;52(2):</a:t>
            </a:r>
            <a:r>
              <a:rPr lang="fr-FR" sz="1200" dirty="0" smtClean="0"/>
              <a:t>416-22</a:t>
            </a:r>
            <a:endParaRPr lang="fr-FR" sz="1200" dirty="0"/>
          </a:p>
        </p:txBody>
      </p:sp>
      <p:pic>
        <p:nvPicPr>
          <p:cNvPr id="4" name="Picture 2" descr="Résultat de recherche d'images"/>
          <p:cNvPicPr>
            <a:picLocks noChangeAspect="1" noChangeArrowheads="1"/>
          </p:cNvPicPr>
          <p:nvPr/>
        </p:nvPicPr>
        <p:blipFill>
          <a:blip r:embed="rId2"/>
          <a:srcRect/>
          <a:stretch>
            <a:fillRect/>
          </a:stretch>
        </p:blipFill>
        <p:spPr bwMode="auto">
          <a:xfrm>
            <a:off x="464820" y="1529427"/>
            <a:ext cx="1926590" cy="2082800"/>
          </a:xfrm>
          <a:prstGeom prst="rect">
            <a:avLst/>
          </a:prstGeom>
          <a:noFill/>
        </p:spPr>
      </p:pic>
      <p:pic>
        <p:nvPicPr>
          <p:cNvPr id="5" name="Picture 4" descr="Résultat de recherche d'images"/>
          <p:cNvPicPr>
            <a:picLocks noChangeAspect="1" noChangeArrowheads="1"/>
          </p:cNvPicPr>
          <p:nvPr/>
        </p:nvPicPr>
        <p:blipFill>
          <a:blip r:embed="rId3"/>
          <a:srcRect t="10431" r="15517"/>
          <a:stretch>
            <a:fillRect/>
          </a:stretch>
        </p:blipFill>
        <p:spPr bwMode="auto">
          <a:xfrm>
            <a:off x="3104792" y="2011082"/>
            <a:ext cx="1898095" cy="1609885"/>
          </a:xfrm>
          <a:prstGeom prst="rect">
            <a:avLst/>
          </a:prstGeom>
          <a:noFill/>
        </p:spPr>
      </p:pic>
      <p:sp>
        <p:nvSpPr>
          <p:cNvPr id="6" name="ZoneTexte 5"/>
          <p:cNvSpPr txBox="1"/>
          <p:nvPr/>
        </p:nvSpPr>
        <p:spPr>
          <a:xfrm>
            <a:off x="1081243" y="3612227"/>
            <a:ext cx="1310167" cy="923330"/>
          </a:xfrm>
          <a:prstGeom prst="rect">
            <a:avLst/>
          </a:prstGeom>
          <a:noFill/>
        </p:spPr>
        <p:txBody>
          <a:bodyPr wrap="none" rtlCol="0">
            <a:spAutoFit/>
          </a:bodyPr>
          <a:lstStyle/>
          <a:p>
            <a:r>
              <a:rPr lang="fr-CH" dirty="0" smtClean="0"/>
              <a:t>150g </a:t>
            </a:r>
          </a:p>
          <a:p>
            <a:r>
              <a:rPr lang="fr-CH" dirty="0" smtClean="0"/>
              <a:t>16.5 g sucre</a:t>
            </a:r>
          </a:p>
          <a:p>
            <a:r>
              <a:rPr lang="fr-CH" dirty="0" smtClean="0"/>
              <a:t>80 kcal</a:t>
            </a:r>
          </a:p>
        </p:txBody>
      </p:sp>
      <p:sp>
        <p:nvSpPr>
          <p:cNvPr id="7" name="ZoneTexte 6"/>
          <p:cNvSpPr txBox="1"/>
          <p:nvPr/>
        </p:nvSpPr>
        <p:spPr>
          <a:xfrm>
            <a:off x="3563336" y="3645389"/>
            <a:ext cx="1082540" cy="923330"/>
          </a:xfrm>
          <a:prstGeom prst="rect">
            <a:avLst/>
          </a:prstGeom>
          <a:noFill/>
        </p:spPr>
        <p:txBody>
          <a:bodyPr wrap="none" rtlCol="0">
            <a:spAutoFit/>
          </a:bodyPr>
          <a:lstStyle/>
          <a:p>
            <a:r>
              <a:rPr lang="fr-CH" dirty="0" smtClean="0"/>
              <a:t>250g</a:t>
            </a:r>
          </a:p>
          <a:p>
            <a:r>
              <a:rPr lang="fr-CH" dirty="0" smtClean="0"/>
              <a:t>55g sucre</a:t>
            </a:r>
          </a:p>
          <a:p>
            <a:r>
              <a:rPr lang="fr-CH" dirty="0" smtClean="0"/>
              <a:t>220 kcal</a:t>
            </a:r>
            <a:endParaRPr lang="fr-CH" dirty="0"/>
          </a:p>
        </p:txBody>
      </p:sp>
      <p:sp>
        <p:nvSpPr>
          <p:cNvPr id="8" name="ZoneTexte 7"/>
          <p:cNvSpPr txBox="1"/>
          <p:nvPr/>
        </p:nvSpPr>
        <p:spPr>
          <a:xfrm>
            <a:off x="6606756" y="3643338"/>
            <a:ext cx="1082540" cy="923330"/>
          </a:xfrm>
          <a:prstGeom prst="rect">
            <a:avLst/>
          </a:prstGeom>
          <a:noFill/>
        </p:spPr>
        <p:txBody>
          <a:bodyPr wrap="square" rtlCol="0">
            <a:spAutoFit/>
          </a:bodyPr>
          <a:lstStyle/>
          <a:p>
            <a:r>
              <a:rPr lang="fr-CH" dirty="0" smtClean="0"/>
              <a:t>250ml</a:t>
            </a:r>
          </a:p>
          <a:p>
            <a:r>
              <a:rPr lang="fr-CH" dirty="0" smtClean="0"/>
              <a:t>25g sucre</a:t>
            </a:r>
          </a:p>
          <a:p>
            <a:r>
              <a:rPr lang="fr-CH" dirty="0" smtClean="0"/>
              <a:t>100 kcal</a:t>
            </a:r>
          </a:p>
        </p:txBody>
      </p:sp>
      <p:pic>
        <p:nvPicPr>
          <p:cNvPr id="9" name="Picture 6" descr="https://upload.wikimedia.org/wikipedia/commons/thumb/1/11/Apple_juice_with_3apples-JD.jpg/1280px-Apple_juice_with_3apples-JD.jpg"/>
          <p:cNvPicPr>
            <a:picLocks noChangeAspect="1" noChangeArrowheads="1"/>
          </p:cNvPicPr>
          <p:nvPr/>
        </p:nvPicPr>
        <p:blipFill>
          <a:blip r:embed="rId4"/>
          <a:srcRect l="41083" t="7556" r="25000" b="10556"/>
          <a:stretch>
            <a:fillRect/>
          </a:stretch>
        </p:blipFill>
        <p:spPr bwMode="auto">
          <a:xfrm>
            <a:off x="6268499" y="1146917"/>
            <a:ext cx="1361440" cy="2465310"/>
          </a:xfrm>
          <a:prstGeom prst="rect">
            <a:avLst/>
          </a:prstGeom>
          <a:noFill/>
        </p:spPr>
      </p:pic>
      <p:sp>
        <p:nvSpPr>
          <p:cNvPr id="10" name="ZoneTexte 9"/>
          <p:cNvSpPr txBox="1"/>
          <p:nvPr/>
        </p:nvSpPr>
        <p:spPr>
          <a:xfrm>
            <a:off x="673315" y="4840069"/>
            <a:ext cx="7945121" cy="707886"/>
          </a:xfrm>
          <a:prstGeom prst="rect">
            <a:avLst/>
          </a:prstGeom>
          <a:noFill/>
        </p:spPr>
        <p:txBody>
          <a:bodyPr wrap="square" rtlCol="0">
            <a:spAutoFit/>
          </a:bodyPr>
          <a:lstStyle/>
          <a:p>
            <a:r>
              <a:rPr lang="fr-FR" sz="2000" dirty="0" smtClean="0"/>
              <a:t>Plus l’aliment est </a:t>
            </a:r>
            <a:r>
              <a:rPr lang="fr-FR" sz="2000" dirty="0" err="1" smtClean="0"/>
              <a:t>déstructure</a:t>
            </a:r>
            <a:r>
              <a:rPr lang="fr-FR" sz="2000" dirty="0" smtClean="0"/>
              <a:t>́, plus sa </a:t>
            </a:r>
            <a:r>
              <a:rPr lang="fr-FR" sz="2000" dirty="0" err="1" smtClean="0"/>
              <a:t>réponse</a:t>
            </a:r>
            <a:r>
              <a:rPr lang="fr-FR" sz="2000" dirty="0" smtClean="0"/>
              <a:t> </a:t>
            </a:r>
            <a:r>
              <a:rPr lang="fr-FR" sz="2000" dirty="0" err="1" smtClean="0"/>
              <a:t>glycémique</a:t>
            </a:r>
            <a:r>
              <a:rPr lang="fr-FR" sz="2000" dirty="0" smtClean="0"/>
              <a:t> est </a:t>
            </a:r>
            <a:r>
              <a:rPr lang="fr-FR" sz="2000" dirty="0" err="1" smtClean="0"/>
              <a:t>élevée</a:t>
            </a:r>
            <a:r>
              <a:rPr lang="fr-FR" sz="2000" dirty="0" smtClean="0"/>
              <a:t> et moins il est </a:t>
            </a:r>
            <a:r>
              <a:rPr lang="fr-FR" sz="2000" dirty="0" err="1" smtClean="0"/>
              <a:t>satiétogène</a:t>
            </a:r>
            <a:r>
              <a:rPr lang="fr-FR" sz="2000" dirty="0"/>
              <a:t> </a:t>
            </a:r>
            <a:r>
              <a:rPr lang="fr-FR" sz="2000" b="1" dirty="0" smtClean="0">
                <a:sym typeface="Wingdings"/>
              </a:rPr>
              <a:t> favoriser </a:t>
            </a:r>
            <a:r>
              <a:rPr lang="fr-FR" sz="2000" b="1" dirty="0"/>
              <a:t>les aliments naturels complexes </a:t>
            </a:r>
          </a:p>
        </p:txBody>
      </p:sp>
    </p:spTree>
    <p:extLst>
      <p:ext uri="{BB962C8B-B14F-4D97-AF65-F5344CB8AC3E}">
        <p14:creationId xmlns:p14="http://schemas.microsoft.com/office/powerpoint/2010/main" val="14542291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1F497D"/>
                </a:solidFill>
              </a:rPr>
              <a:t>Energie/Alimentation</a:t>
            </a:r>
            <a:endParaRPr lang="fr-FR" b="1" dirty="0">
              <a:solidFill>
                <a:srgbClr val="1F497D"/>
              </a:solidFill>
            </a:endParaRPr>
          </a:p>
        </p:txBody>
      </p:sp>
      <p:sp>
        <p:nvSpPr>
          <p:cNvPr id="3" name="Espace réservé du contenu 2"/>
          <p:cNvSpPr>
            <a:spLocks noGrp="1"/>
          </p:cNvSpPr>
          <p:nvPr>
            <p:ph idx="1"/>
          </p:nvPr>
        </p:nvSpPr>
        <p:spPr/>
        <p:txBody>
          <a:bodyPr>
            <a:normAutofit fontScale="85000" lnSpcReduction="20000"/>
          </a:bodyPr>
          <a:lstStyle/>
          <a:p>
            <a:r>
              <a:rPr lang="fr-FR" dirty="0" smtClean="0"/>
              <a:t>1) Toute activité physique nécessite de brûler de l’énergie (Carburant)</a:t>
            </a:r>
          </a:p>
          <a:p>
            <a:r>
              <a:rPr lang="fr-FR" dirty="0" smtClean="0"/>
              <a:t>2) Apport en liquide</a:t>
            </a:r>
          </a:p>
          <a:p>
            <a:r>
              <a:rPr lang="fr-FR" dirty="0" smtClean="0"/>
              <a:t>3) Apport en oxygène</a:t>
            </a:r>
          </a:p>
          <a:p>
            <a:endParaRPr lang="fr-FR" dirty="0"/>
          </a:p>
          <a:p>
            <a:r>
              <a:rPr lang="fr-FR" dirty="0" smtClean="0"/>
              <a:t>A) Chez la personne avec un diabète </a:t>
            </a:r>
          </a:p>
          <a:p>
            <a:pPr lvl="1"/>
            <a:r>
              <a:rPr lang="fr-FR" dirty="0" smtClean="0"/>
              <a:t>Stratégie pour éviter la survenue d’hypo </a:t>
            </a:r>
            <a:r>
              <a:rPr lang="fr-FR" dirty="0" err="1" smtClean="0"/>
              <a:t>pdt</a:t>
            </a:r>
            <a:r>
              <a:rPr lang="fr-FR" dirty="0" smtClean="0"/>
              <a:t> et après</a:t>
            </a:r>
          </a:p>
          <a:p>
            <a:pPr lvl="1"/>
            <a:r>
              <a:rPr lang="fr-FR" dirty="0" smtClean="0"/>
              <a:t>S’assurer d’avoir assez d’insuline dans le corps </a:t>
            </a:r>
          </a:p>
          <a:p>
            <a:pPr lvl="1"/>
            <a:r>
              <a:rPr lang="fr-FR" dirty="0" smtClean="0"/>
              <a:t>Eviter l’insuline en </a:t>
            </a:r>
            <a:r>
              <a:rPr lang="fr-FR" dirty="0" smtClean="0"/>
              <a:t>surplus</a:t>
            </a:r>
          </a:p>
          <a:p>
            <a:pPr lvl="1"/>
            <a:r>
              <a:rPr lang="fr-FR" dirty="0" smtClean="0"/>
              <a:t>Les patients traités par insuline ou </a:t>
            </a:r>
            <a:r>
              <a:rPr lang="fr-FR" dirty="0" err="1" smtClean="0"/>
              <a:t>sulfonylurée</a:t>
            </a:r>
            <a:r>
              <a:rPr lang="fr-FR" dirty="0" smtClean="0"/>
              <a:t> (</a:t>
            </a:r>
            <a:r>
              <a:rPr lang="fr-FR" dirty="0" err="1" smtClean="0"/>
              <a:t>Diamicron</a:t>
            </a:r>
            <a:r>
              <a:rPr lang="fr-FR" dirty="0" smtClean="0"/>
              <a:t>, </a:t>
            </a:r>
            <a:r>
              <a:rPr lang="fr-FR" dirty="0" err="1" smtClean="0"/>
              <a:t>Amaryl</a:t>
            </a:r>
            <a:r>
              <a:rPr lang="fr-FR" dirty="0" smtClean="0"/>
              <a:t>, </a:t>
            </a:r>
            <a:r>
              <a:rPr lang="fr-FR" dirty="0" err="1" smtClean="0"/>
              <a:t>Daonil</a:t>
            </a:r>
            <a:r>
              <a:rPr lang="fr-FR" dirty="0" smtClean="0"/>
              <a:t>, </a:t>
            </a:r>
            <a:r>
              <a:rPr lang="fr-FR" dirty="0" err="1" smtClean="0"/>
              <a:t>Gutril</a:t>
            </a:r>
            <a:r>
              <a:rPr lang="fr-FR" dirty="0" smtClean="0"/>
              <a:t>, etc.) sont à risque d’hypoglycémie </a:t>
            </a:r>
            <a:r>
              <a:rPr lang="fr-FR" dirty="0" err="1" smtClean="0"/>
              <a:t>pdt</a:t>
            </a:r>
            <a:r>
              <a:rPr lang="fr-FR" dirty="0" smtClean="0"/>
              <a:t> et </a:t>
            </a:r>
            <a:r>
              <a:rPr lang="fr-FR" smtClean="0"/>
              <a:t>après l’effort</a:t>
            </a:r>
            <a:endParaRPr lang="fr-FR" dirty="0"/>
          </a:p>
        </p:txBody>
      </p:sp>
      <p:pic>
        <p:nvPicPr>
          <p:cNvPr id="4" name="Image 3"/>
          <p:cNvPicPr>
            <a:picLocks noChangeAspect="1"/>
          </p:cNvPicPr>
          <p:nvPr/>
        </p:nvPicPr>
        <p:blipFill>
          <a:blip r:embed="rId2"/>
          <a:stretch>
            <a:fillRect/>
          </a:stretch>
        </p:blipFill>
        <p:spPr>
          <a:xfrm>
            <a:off x="6048658" y="2188431"/>
            <a:ext cx="2407377" cy="1754047"/>
          </a:xfrm>
          <a:prstGeom prst="rect">
            <a:avLst/>
          </a:prstGeom>
        </p:spPr>
      </p:pic>
    </p:spTree>
    <p:extLst>
      <p:ext uri="{BB962C8B-B14F-4D97-AF65-F5344CB8AC3E}">
        <p14:creationId xmlns:p14="http://schemas.microsoft.com/office/powerpoint/2010/main" val="602266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1600" dirty="0" err="1"/>
              <a:t>https</a:t>
            </a:r>
            <a:r>
              <a:rPr lang="fr-FR" sz="1600" dirty="0"/>
              <a:t>://</a:t>
            </a:r>
            <a:r>
              <a:rPr lang="fr-FR" sz="1600" dirty="0" err="1"/>
              <a:t>www.regivia.com</a:t>
            </a:r>
            <a:r>
              <a:rPr lang="fr-FR" sz="1600" dirty="0"/>
              <a:t>/comment-maigrir-conseils-solutions-trucs-et-astuces/calcul-des-depenses-energetiques-en-calories-par-sports-et-activites#besoin</a:t>
            </a:r>
          </a:p>
        </p:txBody>
      </p:sp>
      <p:pic>
        <p:nvPicPr>
          <p:cNvPr id="4" name="Image 3" descr="Capture d’écran 2017-11-18 à 00.18.5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8707" y="1417638"/>
            <a:ext cx="4052535" cy="4334557"/>
          </a:xfrm>
          <a:prstGeom prst="rect">
            <a:avLst/>
          </a:prstGeom>
        </p:spPr>
      </p:pic>
    </p:spTree>
    <p:extLst>
      <p:ext uri="{BB962C8B-B14F-4D97-AF65-F5344CB8AC3E}">
        <p14:creationId xmlns:p14="http://schemas.microsoft.com/office/powerpoint/2010/main" val="4177031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0618" y="50117"/>
            <a:ext cx="8229600" cy="1320211"/>
          </a:xfrm>
        </p:spPr>
        <p:txBody>
          <a:bodyPr>
            <a:noAutofit/>
          </a:bodyPr>
          <a:lstStyle/>
          <a:p>
            <a:r>
              <a:rPr lang="fr-FR" sz="3600" dirty="0" smtClean="0"/>
              <a:t>Coûts énergétiques </a:t>
            </a:r>
            <a:r>
              <a:rPr lang="fr-FR" sz="3600" dirty="0"/>
              <a:t>de quelques </a:t>
            </a:r>
            <a:r>
              <a:rPr lang="fr-FR" sz="3600" dirty="0" smtClean="0"/>
              <a:t>activités physiques d’une heure </a:t>
            </a:r>
            <a:r>
              <a:rPr lang="fr-FR" sz="3600" b="1" dirty="0" smtClean="0">
                <a:solidFill>
                  <a:srgbClr val="1F497D"/>
                </a:solidFill>
              </a:rPr>
              <a:t>Kcal/h</a:t>
            </a:r>
            <a:endParaRPr lang="fr-FR" sz="3600" b="1" dirty="0">
              <a:solidFill>
                <a:srgbClr val="1F497D"/>
              </a:solidFill>
            </a:endParaRPr>
          </a:p>
        </p:txBody>
      </p:sp>
      <p:pic>
        <p:nvPicPr>
          <p:cNvPr id="4" name="Image 3"/>
          <p:cNvPicPr>
            <a:picLocks noChangeAspect="1"/>
          </p:cNvPicPr>
          <p:nvPr/>
        </p:nvPicPr>
        <p:blipFill>
          <a:blip r:embed="rId2"/>
          <a:stretch>
            <a:fillRect/>
          </a:stretch>
        </p:blipFill>
        <p:spPr>
          <a:xfrm>
            <a:off x="2389387" y="1460172"/>
            <a:ext cx="4075116" cy="4993328"/>
          </a:xfrm>
          <a:prstGeom prst="rect">
            <a:avLst/>
          </a:prstGeom>
        </p:spPr>
      </p:pic>
    </p:spTree>
    <p:extLst>
      <p:ext uri="{BB962C8B-B14F-4D97-AF65-F5344CB8AC3E}">
        <p14:creationId xmlns:p14="http://schemas.microsoft.com/office/powerpoint/2010/main" val="316835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solidFill>
                  <a:srgbClr val="1F497D"/>
                </a:solidFill>
              </a:rPr>
              <a:t>Récupération</a:t>
            </a:r>
            <a:endParaRPr lang="fr-FR" dirty="0"/>
          </a:p>
        </p:txBody>
      </p:sp>
      <p:sp>
        <p:nvSpPr>
          <p:cNvPr id="3" name="Espace réservé du contenu 2"/>
          <p:cNvSpPr>
            <a:spLocks noGrp="1"/>
          </p:cNvSpPr>
          <p:nvPr>
            <p:ph idx="1"/>
          </p:nvPr>
        </p:nvSpPr>
        <p:spPr/>
        <p:txBody>
          <a:bodyPr>
            <a:normAutofit/>
          </a:bodyPr>
          <a:lstStyle/>
          <a:p>
            <a:pPr marL="0" indent="0">
              <a:buNone/>
            </a:pPr>
            <a:r>
              <a:rPr lang="fr-FR" sz="3600" dirty="0" smtClean="0"/>
              <a:t>Récupération musculaire (mécanique)</a:t>
            </a:r>
          </a:p>
          <a:p>
            <a:pPr marL="0" indent="0">
              <a:buNone/>
            </a:pPr>
            <a:endParaRPr lang="fr-FR" sz="3600" dirty="0"/>
          </a:p>
          <a:p>
            <a:pPr marL="0" indent="0">
              <a:buNone/>
            </a:pPr>
            <a:r>
              <a:rPr lang="fr-FR" sz="3600" dirty="0" smtClean="0"/>
              <a:t>Récupération métabolique</a:t>
            </a:r>
            <a:endParaRPr lang="fr-FR" sz="3600" dirty="0"/>
          </a:p>
        </p:txBody>
      </p:sp>
    </p:spTree>
    <p:extLst>
      <p:ext uri="{BB962C8B-B14F-4D97-AF65-F5344CB8AC3E}">
        <p14:creationId xmlns:p14="http://schemas.microsoft.com/office/powerpoint/2010/main" val="110922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tx2"/>
                </a:solidFill>
              </a:rPr>
              <a:t>Hypoglycémies</a:t>
            </a:r>
            <a:endParaRPr lang="fr-FR" b="1" dirty="0">
              <a:solidFill>
                <a:schemeClr val="tx2"/>
              </a:solidFill>
            </a:endParaRPr>
          </a:p>
        </p:txBody>
      </p:sp>
      <p:sp>
        <p:nvSpPr>
          <p:cNvPr id="3" name="Espace réservé du contenu 2"/>
          <p:cNvSpPr>
            <a:spLocks noGrp="1"/>
          </p:cNvSpPr>
          <p:nvPr>
            <p:ph idx="1"/>
          </p:nvPr>
        </p:nvSpPr>
        <p:spPr/>
        <p:txBody>
          <a:bodyPr>
            <a:normAutofit fontScale="92500"/>
          </a:bodyPr>
          <a:lstStyle/>
          <a:p>
            <a:r>
              <a:rPr lang="fr-FR" dirty="0" smtClean="0"/>
              <a:t>Hypo le facteur limitant d’un meilleur contrôle glycémique (surtout la nuit).</a:t>
            </a:r>
          </a:p>
          <a:p>
            <a:r>
              <a:rPr lang="fr-FR" dirty="0" smtClean="0"/>
              <a:t>Peu EBM sur l’efficacité des stratégies proposées</a:t>
            </a:r>
          </a:p>
          <a:p>
            <a:r>
              <a:rPr lang="fr-FR" dirty="0" smtClean="0"/>
              <a:t>Situation à risque d’hypo:</a:t>
            </a:r>
          </a:p>
          <a:p>
            <a:pPr lvl="1"/>
            <a:r>
              <a:rPr lang="fr-FR" dirty="0" smtClean="0"/>
              <a:t>PA</a:t>
            </a:r>
          </a:p>
          <a:p>
            <a:pPr lvl="1"/>
            <a:r>
              <a:rPr lang="fr-FR" dirty="0" smtClean="0"/>
              <a:t>Durée diabète &gt;15 ans</a:t>
            </a:r>
          </a:p>
          <a:p>
            <a:pPr lvl="1"/>
            <a:r>
              <a:rPr lang="fr-FR" dirty="0" smtClean="0"/>
              <a:t>OH</a:t>
            </a:r>
          </a:p>
          <a:p>
            <a:pPr lvl="1"/>
            <a:r>
              <a:rPr lang="fr-FR" dirty="0" smtClean="0"/>
              <a:t>Insensibilité hypo</a:t>
            </a:r>
          </a:p>
          <a:p>
            <a:pPr lvl="1"/>
            <a:r>
              <a:rPr lang="fr-FR" dirty="0" smtClean="0"/>
              <a:t>Glycémie limite au coucher </a:t>
            </a:r>
          </a:p>
          <a:p>
            <a:endParaRPr lang="fr-FR" dirty="0" smtClean="0"/>
          </a:p>
        </p:txBody>
      </p:sp>
    </p:spTree>
    <p:extLst>
      <p:ext uri="{BB962C8B-B14F-4D97-AF65-F5344CB8AC3E}">
        <p14:creationId xmlns:p14="http://schemas.microsoft.com/office/powerpoint/2010/main" val="2340707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1F497D"/>
                </a:solidFill>
              </a:rPr>
              <a:t>Collations</a:t>
            </a:r>
            <a:endParaRPr lang="fr-FR" b="1" dirty="0">
              <a:solidFill>
                <a:srgbClr val="1F497D"/>
              </a:solidFill>
            </a:endParaRPr>
          </a:p>
        </p:txBody>
      </p:sp>
      <p:sp>
        <p:nvSpPr>
          <p:cNvPr id="3" name="Espace réservé du contenu 2"/>
          <p:cNvSpPr>
            <a:spLocks noGrp="1"/>
          </p:cNvSpPr>
          <p:nvPr>
            <p:ph idx="1"/>
          </p:nvPr>
        </p:nvSpPr>
        <p:spPr/>
        <p:txBody>
          <a:bodyPr>
            <a:normAutofit fontScale="92500" lnSpcReduction="10000"/>
          </a:bodyPr>
          <a:lstStyle/>
          <a:p>
            <a:r>
              <a:rPr lang="fr-FR" dirty="0" smtClean="0"/>
              <a:t>Collation « bien dosée » (</a:t>
            </a:r>
            <a:r>
              <a:rPr lang="fr-FR" i="1" dirty="0" err="1" smtClean="0"/>
              <a:t>calibrated</a:t>
            </a:r>
            <a:r>
              <a:rPr lang="fr-FR" i="1" dirty="0" smtClean="0"/>
              <a:t> </a:t>
            </a:r>
            <a:r>
              <a:rPr lang="fr-FR" i="1" dirty="0" err="1" smtClean="0"/>
              <a:t>bedtime</a:t>
            </a:r>
            <a:r>
              <a:rPr lang="fr-FR" i="1" dirty="0" smtClean="0"/>
              <a:t> snack</a:t>
            </a:r>
            <a:r>
              <a:rPr lang="fr-FR" dirty="0" smtClean="0"/>
              <a:t>) efficace avec NPH et </a:t>
            </a:r>
            <a:r>
              <a:rPr lang="fr-FR" dirty="0" err="1" smtClean="0"/>
              <a:t>Actrapid</a:t>
            </a:r>
            <a:endParaRPr lang="fr-FR" dirty="0" smtClean="0"/>
          </a:p>
          <a:p>
            <a:r>
              <a:rPr lang="fr-FR" dirty="0" smtClean="0"/>
              <a:t>Peu de données avec les analogues ou pompes</a:t>
            </a:r>
          </a:p>
          <a:p>
            <a:r>
              <a:rPr lang="fr-FR" dirty="0" smtClean="0"/>
              <a:t>SNACK permettant de réduire les hypo:</a:t>
            </a:r>
          </a:p>
          <a:p>
            <a:pPr lvl="1"/>
            <a:r>
              <a:rPr lang="fr-FR" dirty="0" err="1" smtClean="0"/>
              <a:t>Uncooked</a:t>
            </a:r>
            <a:r>
              <a:rPr lang="fr-FR" dirty="0" smtClean="0"/>
              <a:t> </a:t>
            </a:r>
            <a:r>
              <a:rPr lang="fr-FR" dirty="0" err="1" smtClean="0"/>
              <a:t>cornstarch</a:t>
            </a:r>
            <a:r>
              <a:rPr lang="fr-FR" dirty="0" smtClean="0"/>
              <a:t> </a:t>
            </a:r>
          </a:p>
          <a:p>
            <a:pPr lvl="1"/>
            <a:r>
              <a:rPr lang="fr-FR" dirty="0" smtClean="0"/>
              <a:t>Alanine</a:t>
            </a:r>
          </a:p>
          <a:p>
            <a:pPr marL="457200" lvl="1" indent="0">
              <a:buNone/>
            </a:pPr>
            <a:endParaRPr lang="fr-FR" dirty="0" smtClean="0"/>
          </a:p>
          <a:p>
            <a:pPr lvl="0" fontAlgn="base"/>
            <a:r>
              <a:rPr lang="fr-FR" sz="1100" dirty="0" smtClean="0"/>
              <a:t>S</a:t>
            </a:r>
            <a:r>
              <a:rPr lang="fr-CH" sz="1100" dirty="0" smtClean="0"/>
              <a:t>. Franc</a:t>
            </a:r>
            <a:r>
              <a:rPr lang="fr-CH" sz="1100" dirty="0"/>
              <a:t>, A. Daoudi, A. Pochat, M.-H. Petit, C. Randazzo, C. Petit, M. Duclos, A. Penfornis, E. Pussard, D. Not, E. Heyman, F. Koukoui, C. Simon, G. Charpentier, Insulin-based strategies to prevent hypoglycaemia during and after exercise in adult patients with type 1 diabetes on pump therapy: the DIABRASPORT randomized study, </a:t>
            </a:r>
            <a:r>
              <a:rPr lang="fr-CH" sz="1100" i="1" dirty="0"/>
              <a:t>Diabetes, Obesity and Metabolism</a:t>
            </a:r>
            <a:r>
              <a:rPr lang="fr-CH" sz="1100" dirty="0"/>
              <a:t>, 2015, </a:t>
            </a:r>
            <a:r>
              <a:rPr lang="fr-CH" sz="1100" b="1" dirty="0"/>
              <a:t>17</a:t>
            </a:r>
            <a:r>
              <a:rPr lang="fr-CH" sz="1100" dirty="0"/>
              <a:t>, 12, 1150</a:t>
            </a:r>
            <a:r>
              <a:rPr lang="fr-CH" sz="1100" dirty="0">
                <a:hlinkClick r:id="rId2"/>
              </a:rPr>
              <a:t>Wiley Online Library</a:t>
            </a:r>
            <a:endParaRPr lang="fr-CH" sz="1700" dirty="0"/>
          </a:p>
          <a:p>
            <a:pPr marL="0" lvl="0" indent="0" fontAlgn="base">
              <a:buNone/>
            </a:pPr>
            <a:r>
              <a:rPr lang="fr-CH" sz="1100" dirty="0"/>
              <a:t> </a:t>
            </a:r>
            <a:endParaRPr lang="fr-CH" sz="1700" dirty="0"/>
          </a:p>
          <a:p>
            <a:pPr lvl="0" fontAlgn="base"/>
            <a:r>
              <a:rPr lang="fr-CH" sz="1100" dirty="0" smtClean="0"/>
              <a:t>Katherine </a:t>
            </a:r>
            <a:r>
              <a:rPr lang="fr-CH" sz="1100" dirty="0"/>
              <a:t>Desjardins, Anne-Sophie Brazeau, Irene Strychar, Catherine Leroux, Véronique Gingras, Rémi Rabasa-Lhoret, Association between post-dinner dietary intakes and nocturnal hypoglycemic risk in adult patients with type 1 diabetes, </a:t>
            </a:r>
            <a:r>
              <a:rPr lang="fr-CH" sz="1100" i="1" dirty="0"/>
              <a:t>Diabetes Research and Clinical Practice</a:t>
            </a:r>
            <a:r>
              <a:rPr lang="fr-CH" sz="1100" dirty="0"/>
              <a:t>, 2014, </a:t>
            </a:r>
            <a:r>
              <a:rPr lang="fr-CH" sz="1100" b="1" dirty="0"/>
              <a:t>106</a:t>
            </a:r>
            <a:r>
              <a:rPr lang="fr-CH" sz="1100" dirty="0"/>
              <a:t>, 3, </a:t>
            </a:r>
            <a:r>
              <a:rPr lang="fr-CH" sz="1100" dirty="0" smtClean="0"/>
              <a:t>420</a:t>
            </a:r>
            <a:r>
              <a:rPr lang="fr-CH" sz="1100" dirty="0" smtClean="0">
                <a:hlinkClick r:id="rId3"/>
              </a:rPr>
              <a:t>CrossRef</a:t>
            </a:r>
            <a:endParaRPr lang="fr-FR" dirty="0" smtClean="0"/>
          </a:p>
          <a:p>
            <a:endParaRPr lang="fr-FR" dirty="0"/>
          </a:p>
        </p:txBody>
      </p:sp>
    </p:spTree>
    <p:extLst>
      <p:ext uri="{BB962C8B-B14F-4D97-AF65-F5344CB8AC3E}">
        <p14:creationId xmlns:p14="http://schemas.microsoft.com/office/powerpoint/2010/main" val="2639840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246"/>
            <a:ext cx="8229600" cy="1143000"/>
          </a:xfrm>
        </p:spPr>
        <p:txBody>
          <a:bodyPr>
            <a:noAutofit/>
          </a:bodyPr>
          <a:lstStyle/>
          <a:p>
            <a:r>
              <a:rPr lang="fr-FR" sz="2800" b="1" dirty="0" smtClean="0">
                <a:solidFill>
                  <a:srgbClr val="1F497D"/>
                </a:solidFill>
              </a:rPr>
              <a:t>Recommandations Diabète et activité physique (AP)</a:t>
            </a:r>
            <a:endParaRPr lang="fr-FR" sz="2800" b="1" dirty="0">
              <a:solidFill>
                <a:srgbClr val="1F497D"/>
              </a:solidFill>
            </a:endParaRPr>
          </a:p>
        </p:txBody>
      </p:sp>
      <p:sp>
        <p:nvSpPr>
          <p:cNvPr id="3" name="Espace réservé du contenu 2"/>
          <p:cNvSpPr>
            <a:spLocks noGrp="1"/>
          </p:cNvSpPr>
          <p:nvPr>
            <p:ph idx="1"/>
          </p:nvPr>
        </p:nvSpPr>
        <p:spPr>
          <a:xfrm>
            <a:off x="457200" y="1065416"/>
            <a:ext cx="8498824" cy="5257800"/>
          </a:xfrm>
        </p:spPr>
        <p:txBody>
          <a:bodyPr>
            <a:noAutofit/>
          </a:bodyPr>
          <a:lstStyle/>
          <a:p>
            <a:r>
              <a:rPr lang="fr-FR" sz="2400" dirty="0" smtClean="0"/>
              <a:t>Les enfant avec un diabète ou un pré-diabète devraient être encouragés </a:t>
            </a:r>
            <a:r>
              <a:rPr lang="fr-FR" sz="2400" dirty="0"/>
              <a:t>à</a:t>
            </a:r>
            <a:r>
              <a:rPr lang="fr-FR" sz="2400" dirty="0" smtClean="0"/>
              <a:t> pratiquer au minimum 60 min. AP/ jour </a:t>
            </a:r>
          </a:p>
          <a:p>
            <a:r>
              <a:rPr lang="fr-FR" sz="2400" dirty="0" smtClean="0"/>
              <a:t>Les </a:t>
            </a:r>
            <a:r>
              <a:rPr lang="fr-FR" sz="2400" dirty="0"/>
              <a:t>a</a:t>
            </a:r>
            <a:r>
              <a:rPr lang="fr-FR" sz="2400" dirty="0" smtClean="0"/>
              <a:t>dultes avec un diabète devraient être informé des effets bénéfiques d’une AP de 150 min./sem. de type aérobie, d’intensité modérée (50-70% de la </a:t>
            </a:r>
            <a:r>
              <a:rPr lang="fr-FR" sz="2400" dirty="0" err="1" smtClean="0"/>
              <a:t>fréq</a:t>
            </a:r>
            <a:r>
              <a:rPr lang="fr-FR" sz="2400" dirty="0" smtClean="0"/>
              <a:t>. cardiaque max) et répartie sur 3 jours (max 2 jours consécutifs sans AP)</a:t>
            </a:r>
            <a:endParaRPr lang="fr-FR" sz="2400" dirty="0"/>
          </a:p>
          <a:p>
            <a:r>
              <a:rPr lang="fr-FR" sz="2400" dirty="0" smtClean="0"/>
              <a:t>La population dans son ensemble et les personnes avec un diabète, devraient être encouragés à limiter les périodes de sédentarité. Par exemple, il est recommandé de se lever après 90’ de position assise. </a:t>
            </a:r>
            <a:endParaRPr lang="fr-FR" sz="2400" dirty="0"/>
          </a:p>
          <a:p>
            <a:r>
              <a:rPr lang="fr-FR" sz="2400" dirty="0" smtClean="0"/>
              <a:t>En l’absence de contre-indication les adultes avec un diabète de type 2 devraient être encouragés à pratiquer des exercices de résistance au moins deux fois par semaine. </a:t>
            </a:r>
          </a:p>
        </p:txBody>
      </p:sp>
      <p:sp>
        <p:nvSpPr>
          <p:cNvPr id="4" name="ZoneTexte 3"/>
          <p:cNvSpPr txBox="1"/>
          <p:nvPr/>
        </p:nvSpPr>
        <p:spPr>
          <a:xfrm>
            <a:off x="2472042" y="6418568"/>
            <a:ext cx="4053025" cy="369332"/>
          </a:xfrm>
          <a:prstGeom prst="rect">
            <a:avLst/>
          </a:prstGeom>
          <a:noFill/>
        </p:spPr>
        <p:txBody>
          <a:bodyPr wrap="none" rtlCol="0">
            <a:spAutoFit/>
          </a:bodyPr>
          <a:lstStyle/>
          <a:p>
            <a:r>
              <a:rPr lang="nb-NO" dirty="0"/>
              <a:t>Diabetes Care 2015;38(</a:t>
            </a:r>
            <a:r>
              <a:rPr lang="nb-NO" dirty="0" err="1"/>
              <a:t>Suppl</a:t>
            </a:r>
            <a:r>
              <a:rPr lang="nb-NO" dirty="0"/>
              <a:t>. 1):S20–S30 </a:t>
            </a:r>
          </a:p>
        </p:txBody>
      </p:sp>
    </p:spTree>
    <p:extLst>
      <p:ext uri="{BB962C8B-B14F-4D97-AF65-F5344CB8AC3E}">
        <p14:creationId xmlns:p14="http://schemas.microsoft.com/office/powerpoint/2010/main" val="1648771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b="1" dirty="0" smtClean="0">
                <a:solidFill>
                  <a:srgbClr val="1F497D"/>
                </a:solidFill>
              </a:rPr>
              <a:t>Pourquoi pratiquer une activité physique (AP)</a:t>
            </a:r>
            <a:endParaRPr lang="fr-FR" sz="3600" b="1" dirty="0">
              <a:solidFill>
                <a:srgbClr val="1F497D"/>
              </a:solidFill>
            </a:endParaRPr>
          </a:p>
        </p:txBody>
      </p:sp>
      <p:sp>
        <p:nvSpPr>
          <p:cNvPr id="3" name="Espace réservé du contenu 2"/>
          <p:cNvSpPr>
            <a:spLocks noGrp="1"/>
          </p:cNvSpPr>
          <p:nvPr>
            <p:ph idx="1"/>
          </p:nvPr>
        </p:nvSpPr>
        <p:spPr>
          <a:xfrm>
            <a:off x="457199" y="1667048"/>
            <a:ext cx="8515533" cy="3212725"/>
          </a:xfrm>
        </p:spPr>
        <p:txBody>
          <a:bodyPr/>
          <a:lstStyle/>
          <a:p>
            <a:r>
              <a:rPr lang="fr-FR" dirty="0" smtClean="0"/>
              <a:t>La pratique d’une activité physique permet:</a:t>
            </a:r>
          </a:p>
          <a:p>
            <a:pPr lvl="1"/>
            <a:r>
              <a:rPr lang="fr-FR" dirty="0" smtClean="0"/>
              <a:t>Réduire le risque cardiovasculaire</a:t>
            </a:r>
          </a:p>
          <a:p>
            <a:pPr lvl="1"/>
            <a:r>
              <a:rPr lang="fr-FR" dirty="0" smtClean="0"/>
              <a:t>Contribue à la perte de poids</a:t>
            </a:r>
          </a:p>
          <a:p>
            <a:pPr lvl="1"/>
            <a:r>
              <a:rPr lang="fr-FR" dirty="0" smtClean="0"/>
              <a:t>Améliore la qualité de vie</a:t>
            </a:r>
          </a:p>
          <a:p>
            <a:pPr lvl="1"/>
            <a:r>
              <a:rPr lang="fr-FR" dirty="0"/>
              <a:t>Améliorer le contrôle </a:t>
            </a:r>
            <a:r>
              <a:rPr lang="fr-FR" dirty="0" smtClean="0"/>
              <a:t>glycémique</a:t>
            </a:r>
            <a:endParaRPr lang="fr-FR" dirty="0"/>
          </a:p>
          <a:p>
            <a:endParaRPr lang="fr-FR" dirty="0"/>
          </a:p>
        </p:txBody>
      </p:sp>
      <p:pic>
        <p:nvPicPr>
          <p:cNvPr id="5" name="Image 4" descr="Capture d’écran 2017-11-18 à 07.26.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9604" y="4661152"/>
            <a:ext cx="2610781" cy="1656178"/>
          </a:xfrm>
          <a:prstGeom prst="rect">
            <a:avLst/>
          </a:prstGeom>
        </p:spPr>
      </p:pic>
    </p:spTree>
    <p:extLst>
      <p:ext uri="{BB962C8B-B14F-4D97-AF65-F5344CB8AC3E}">
        <p14:creationId xmlns:p14="http://schemas.microsoft.com/office/powerpoint/2010/main" val="372721403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aphicFrame>
        <p:nvGraphicFramePr>
          <p:cNvPr id="4" name="Diagramme 3"/>
          <p:cNvGraphicFramePr/>
          <p:nvPr>
            <p:extLst>
              <p:ext uri="{D42A27DB-BD31-4B8C-83A1-F6EECF244321}">
                <p14:modId xmlns:p14="http://schemas.microsoft.com/office/powerpoint/2010/main" val="395492333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851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604947"/>
            <a:ext cx="8229600" cy="1143000"/>
          </a:xfrm>
        </p:spPr>
        <p:txBody>
          <a:bodyPr/>
          <a:lstStyle/>
          <a:p>
            <a:r>
              <a:rPr lang="fr-FR" dirty="0" smtClean="0"/>
              <a:t>MERCI POUR VOTRE ATTENTION</a:t>
            </a:r>
            <a:endParaRPr lang="fr-FR" dirty="0"/>
          </a:p>
        </p:txBody>
      </p:sp>
      <p:sp>
        <p:nvSpPr>
          <p:cNvPr id="4" name="Ellipse 3"/>
          <p:cNvSpPr/>
          <p:nvPr/>
        </p:nvSpPr>
        <p:spPr>
          <a:xfrm>
            <a:off x="3372671" y="2888255"/>
            <a:ext cx="2559023" cy="2633484"/>
          </a:xfrm>
          <a:prstGeom prst="ellipse">
            <a:avLst/>
          </a:prstGeom>
          <a:blipFill rotWithShape="1">
            <a:blip r:embed="rId2"/>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105283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b="1" dirty="0" smtClean="0">
                <a:solidFill>
                  <a:schemeClr val="tx2"/>
                </a:solidFill>
              </a:rPr>
              <a:t>Quels sont mes raisons/objectifs pour pratiquer une AP</a:t>
            </a:r>
            <a:endParaRPr lang="fr-FR" sz="3600" b="1" dirty="0">
              <a:solidFill>
                <a:schemeClr val="tx2"/>
              </a:solidFill>
            </a:endParaRPr>
          </a:p>
        </p:txBody>
      </p:sp>
      <p:sp>
        <p:nvSpPr>
          <p:cNvPr id="3" name="Espace réservé du contenu 2"/>
          <p:cNvSpPr>
            <a:spLocks noGrp="1"/>
          </p:cNvSpPr>
          <p:nvPr>
            <p:ph idx="1"/>
          </p:nvPr>
        </p:nvSpPr>
        <p:spPr/>
        <p:txBody>
          <a:bodyPr/>
          <a:lstStyle/>
          <a:p>
            <a:r>
              <a:rPr lang="fr-FR" dirty="0" smtClean="0"/>
              <a:t>Sport</a:t>
            </a:r>
          </a:p>
          <a:p>
            <a:r>
              <a:rPr lang="fr-FR" dirty="0" smtClean="0"/>
              <a:t>Santé/Bien être </a:t>
            </a:r>
          </a:p>
          <a:p>
            <a:r>
              <a:rPr lang="fr-FR" dirty="0" smtClean="0"/>
              <a:t>Perte poids</a:t>
            </a:r>
            <a:endParaRPr lang="fr-FR" dirty="0"/>
          </a:p>
        </p:txBody>
      </p:sp>
      <p:pic>
        <p:nvPicPr>
          <p:cNvPr id="4" name="Image 3"/>
          <p:cNvPicPr>
            <a:picLocks noChangeAspect="1"/>
          </p:cNvPicPr>
          <p:nvPr/>
        </p:nvPicPr>
        <p:blipFill rotWithShape="1">
          <a:blip r:embed="rId2"/>
          <a:srcRect l="-356"/>
          <a:stretch/>
        </p:blipFill>
        <p:spPr>
          <a:xfrm>
            <a:off x="2051061" y="3992987"/>
            <a:ext cx="4608168" cy="1434958"/>
          </a:xfrm>
          <a:prstGeom prst="rect">
            <a:avLst/>
          </a:prstGeom>
        </p:spPr>
      </p:pic>
    </p:spTree>
    <p:extLst>
      <p:ext uri="{BB962C8B-B14F-4D97-AF65-F5344CB8AC3E}">
        <p14:creationId xmlns:p14="http://schemas.microsoft.com/office/powerpoint/2010/main" val="14042235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b="1" dirty="0">
                <a:solidFill>
                  <a:srgbClr val="1F497D"/>
                </a:solidFill>
              </a:rPr>
              <a:t>C</a:t>
            </a:r>
            <a:r>
              <a:rPr lang="fr-FR" sz="3200" b="1" dirty="0" smtClean="0">
                <a:solidFill>
                  <a:srgbClr val="1F497D"/>
                </a:solidFill>
              </a:rPr>
              <a:t>omment vais-je m’organiser pour y arriver durablement ? </a:t>
            </a:r>
            <a:endParaRPr lang="fr-FR" sz="2800" dirty="0">
              <a:solidFill>
                <a:srgbClr val="1F497D"/>
              </a:solidFill>
            </a:endParaRPr>
          </a:p>
        </p:txBody>
      </p:sp>
      <p:sp>
        <p:nvSpPr>
          <p:cNvPr id="3" name="Espace réservé du contenu 2"/>
          <p:cNvSpPr>
            <a:spLocks noGrp="1"/>
          </p:cNvSpPr>
          <p:nvPr>
            <p:ph idx="1"/>
          </p:nvPr>
        </p:nvSpPr>
        <p:spPr>
          <a:xfrm>
            <a:off x="457200" y="1984566"/>
            <a:ext cx="8229600" cy="3279571"/>
          </a:xfrm>
        </p:spPr>
        <p:txBody>
          <a:bodyPr>
            <a:normAutofit fontScale="92500" lnSpcReduction="20000"/>
          </a:bodyPr>
          <a:lstStyle/>
          <a:p>
            <a:r>
              <a:rPr lang="fr-FR" dirty="0" smtClean="0"/>
              <a:t>Type d’activité</a:t>
            </a:r>
          </a:p>
          <a:p>
            <a:r>
              <a:rPr lang="fr-FR" dirty="0" smtClean="0"/>
              <a:t>Matériel pour l’activité physique</a:t>
            </a:r>
          </a:p>
          <a:p>
            <a:r>
              <a:rPr lang="fr-FR" dirty="0" smtClean="0"/>
              <a:t>Matériel pour gérer mon diabète</a:t>
            </a:r>
          </a:p>
          <a:p>
            <a:r>
              <a:rPr lang="fr-FR" dirty="0" smtClean="0"/>
              <a:t>Combien de fois par semaine</a:t>
            </a:r>
          </a:p>
          <a:p>
            <a:r>
              <a:rPr lang="fr-FR" dirty="0" smtClean="0"/>
              <a:t>Durée et intensité de l’activité</a:t>
            </a:r>
          </a:p>
          <a:p>
            <a:r>
              <a:rPr lang="fr-FR" dirty="0" smtClean="0"/>
              <a:t>Facteur environnementaux (travail, famille, etc.)</a:t>
            </a:r>
          </a:p>
          <a:p>
            <a:r>
              <a:rPr lang="fr-FR" dirty="0" smtClean="0"/>
              <a:t> Objectifs (motivation</a:t>
            </a:r>
            <a:r>
              <a:rPr lang="is-IS" dirty="0" smtClean="0"/>
              <a:t>…)</a:t>
            </a:r>
            <a:endParaRPr lang="fr-FR" dirty="0"/>
          </a:p>
        </p:txBody>
      </p:sp>
    </p:spTree>
    <p:extLst>
      <p:ext uri="{BB962C8B-B14F-4D97-AF65-F5344CB8AC3E}">
        <p14:creationId xmlns:p14="http://schemas.microsoft.com/office/powerpoint/2010/main" val="34845955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1F497D"/>
                </a:solidFill>
              </a:rPr>
              <a:t>ACTION/ACTIVITE</a:t>
            </a:r>
            <a:endParaRPr lang="fr-FR" b="1" dirty="0">
              <a:solidFill>
                <a:srgbClr val="1F497D"/>
              </a:solidFill>
            </a:endParaRPr>
          </a:p>
        </p:txBody>
      </p:sp>
      <p:sp>
        <p:nvSpPr>
          <p:cNvPr id="3" name="Espace réservé du contenu 2"/>
          <p:cNvSpPr>
            <a:spLocks noGrp="1"/>
          </p:cNvSpPr>
          <p:nvPr>
            <p:ph idx="1"/>
          </p:nvPr>
        </p:nvSpPr>
        <p:spPr>
          <a:xfrm>
            <a:off x="457200" y="1600200"/>
            <a:ext cx="8229600" cy="3597089"/>
          </a:xfrm>
        </p:spPr>
        <p:txBody>
          <a:bodyPr>
            <a:normAutofit/>
          </a:bodyPr>
          <a:lstStyle/>
          <a:p>
            <a:r>
              <a:rPr lang="fr-FR" dirty="0" smtClean="0"/>
              <a:t>Monter sur un tabouret: </a:t>
            </a:r>
          </a:p>
          <a:p>
            <a:pPr lvl="1"/>
            <a:r>
              <a:rPr lang="fr-FR" dirty="0" smtClean="0"/>
              <a:t>Lentement, plus rapidement, vite</a:t>
            </a:r>
          </a:p>
          <a:p>
            <a:pPr lvl="1"/>
            <a:r>
              <a:rPr lang="fr-FR" dirty="0" smtClean="0"/>
              <a:t>Plus haut/moins haut</a:t>
            </a:r>
          </a:p>
          <a:p>
            <a:pPr lvl="1"/>
            <a:r>
              <a:rPr lang="fr-FR" dirty="0" smtClean="0"/>
              <a:t>Durée</a:t>
            </a:r>
            <a:endParaRPr lang="fr-FR" dirty="0"/>
          </a:p>
          <a:p>
            <a:endParaRPr lang="fr-FR" dirty="0"/>
          </a:p>
        </p:txBody>
      </p:sp>
    </p:spTree>
    <p:extLst>
      <p:ext uri="{BB962C8B-B14F-4D97-AF65-F5344CB8AC3E}">
        <p14:creationId xmlns:p14="http://schemas.microsoft.com/office/powerpoint/2010/main" val="38336871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b="1" dirty="0" smtClean="0">
                <a:solidFill>
                  <a:srgbClr val="1F497D"/>
                </a:solidFill>
              </a:rPr>
              <a:t>Connaissances utiles sur l’activité physique</a:t>
            </a:r>
            <a:endParaRPr lang="fr-FR" sz="3200" b="1" dirty="0">
              <a:solidFill>
                <a:srgbClr val="1F497D"/>
              </a:solidFill>
            </a:endParaRPr>
          </a:p>
        </p:txBody>
      </p:sp>
      <p:sp>
        <p:nvSpPr>
          <p:cNvPr id="3" name="Espace réservé du contenu 2"/>
          <p:cNvSpPr>
            <a:spLocks noGrp="1"/>
          </p:cNvSpPr>
          <p:nvPr>
            <p:ph idx="1"/>
          </p:nvPr>
        </p:nvSpPr>
        <p:spPr/>
        <p:txBody>
          <a:bodyPr>
            <a:normAutofit/>
          </a:bodyPr>
          <a:lstStyle/>
          <a:p>
            <a:r>
              <a:rPr lang="fr-FR" dirty="0"/>
              <a:t>1) Toute activité physique nécessite de brûler de l’énergie (Carburant)</a:t>
            </a:r>
          </a:p>
          <a:p>
            <a:r>
              <a:rPr lang="fr-FR" dirty="0"/>
              <a:t>2) Apport en liquide</a:t>
            </a:r>
          </a:p>
          <a:p>
            <a:r>
              <a:rPr lang="fr-FR" dirty="0"/>
              <a:t>3) Apport en </a:t>
            </a:r>
            <a:r>
              <a:rPr lang="fr-FR" dirty="0" smtClean="0"/>
              <a:t>oxygène</a:t>
            </a:r>
          </a:p>
          <a:p>
            <a:endParaRPr lang="fr-FR" dirty="0"/>
          </a:p>
          <a:p>
            <a:r>
              <a:rPr lang="fr-FR" b="1" dirty="0"/>
              <a:t>Le </a:t>
            </a:r>
            <a:r>
              <a:rPr lang="fr-FR" b="1" dirty="0" smtClean="0"/>
              <a:t>travail est </a:t>
            </a:r>
            <a:r>
              <a:rPr lang="fr-FR" b="1" dirty="0"/>
              <a:t>l’énergie mécanique développée par </a:t>
            </a:r>
            <a:r>
              <a:rPr lang="fr-FR" b="1" dirty="0" smtClean="0"/>
              <a:t>les muscles </a:t>
            </a:r>
            <a:r>
              <a:rPr lang="fr-FR" b="1" dirty="0"/>
              <a:t>pour déplacer une </a:t>
            </a:r>
            <a:r>
              <a:rPr lang="fr-FR" b="1" dirty="0" smtClean="0"/>
              <a:t>masse (Joules </a:t>
            </a:r>
            <a:r>
              <a:rPr lang="fr-FR" b="1" dirty="0"/>
              <a:t>(J</a:t>
            </a:r>
            <a:r>
              <a:rPr lang="fr-FR" b="1" dirty="0" smtClean="0"/>
              <a:t>)</a:t>
            </a:r>
            <a:endParaRPr lang="fr-FR" b="1" dirty="0"/>
          </a:p>
          <a:p>
            <a:endParaRPr lang="fr-FR" dirty="0"/>
          </a:p>
          <a:p>
            <a:endParaRPr lang="fr-FR" dirty="0"/>
          </a:p>
        </p:txBody>
      </p:sp>
    </p:spTree>
    <p:extLst>
      <p:ext uri="{BB962C8B-B14F-4D97-AF65-F5344CB8AC3E}">
        <p14:creationId xmlns:p14="http://schemas.microsoft.com/office/powerpoint/2010/main" val="2266427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b="1" dirty="0" smtClean="0">
                <a:solidFill>
                  <a:srgbClr val="1F497D"/>
                </a:solidFill>
              </a:rPr>
              <a:t>Notion de physiologie musculaire</a:t>
            </a:r>
            <a:endParaRPr lang="fr-FR" sz="3600" b="1" dirty="0">
              <a:solidFill>
                <a:srgbClr val="1F497D"/>
              </a:solidFill>
            </a:endParaRPr>
          </a:p>
        </p:txBody>
      </p:sp>
      <p:sp>
        <p:nvSpPr>
          <p:cNvPr id="3" name="Espace réservé du contenu 2"/>
          <p:cNvSpPr>
            <a:spLocks noGrp="1"/>
          </p:cNvSpPr>
          <p:nvPr>
            <p:ph idx="1"/>
          </p:nvPr>
        </p:nvSpPr>
        <p:spPr/>
        <p:txBody>
          <a:bodyPr/>
          <a:lstStyle/>
          <a:p>
            <a:r>
              <a:rPr lang="fr-FR" dirty="0" smtClean="0"/>
              <a:t>Sédentaire</a:t>
            </a:r>
          </a:p>
          <a:p>
            <a:r>
              <a:rPr lang="fr-FR" dirty="0" smtClean="0"/>
              <a:t>Déconditionné</a:t>
            </a:r>
          </a:p>
          <a:p>
            <a:pPr lvl="1"/>
            <a:r>
              <a:rPr lang="fr-FR" dirty="0" smtClean="0">
                <a:sym typeface="Wingdings"/>
              </a:rPr>
              <a:t> Fonte musculaire</a:t>
            </a:r>
          </a:p>
          <a:p>
            <a:pPr lvl="1"/>
            <a:r>
              <a:rPr lang="fr-FR" dirty="0" smtClean="0">
                <a:sym typeface="Wingdings"/>
              </a:rPr>
              <a:t> Rendement musculaire réduit</a:t>
            </a:r>
          </a:p>
          <a:p>
            <a:r>
              <a:rPr lang="fr-FR" dirty="0" smtClean="0">
                <a:sym typeface="Wingdings"/>
              </a:rPr>
              <a:t>Entrainé </a:t>
            </a:r>
          </a:p>
          <a:p>
            <a:r>
              <a:rPr lang="fr-FR" dirty="0" smtClean="0">
                <a:sym typeface="Wingdings"/>
              </a:rPr>
              <a:t>Performé (compétition)</a:t>
            </a:r>
          </a:p>
          <a:p>
            <a:endParaRPr lang="fr-FR" dirty="0"/>
          </a:p>
        </p:txBody>
      </p:sp>
    </p:spTree>
    <p:extLst>
      <p:ext uri="{BB962C8B-B14F-4D97-AF65-F5344CB8AC3E}">
        <p14:creationId xmlns:p14="http://schemas.microsoft.com/office/powerpoint/2010/main" val="42111555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endParaRPr lang="fr-FR"/>
          </a:p>
        </p:txBody>
      </p:sp>
      <p:sp>
        <p:nvSpPr>
          <p:cNvPr id="8" name="Espace réservé du contenu 7"/>
          <p:cNvSpPr>
            <a:spLocks noGrp="1"/>
          </p:cNvSpPr>
          <p:nvPr>
            <p:ph idx="1"/>
          </p:nvPr>
        </p:nvSpPr>
        <p:spPr/>
        <p:txBody>
          <a:bodyPr>
            <a:normAutofit fontScale="85000" lnSpcReduction="10000"/>
          </a:bodyPr>
          <a:lstStyle/>
          <a:p>
            <a:endParaRPr lang="fr-FR" dirty="0" smtClean="0"/>
          </a:p>
          <a:p>
            <a:endParaRPr lang="fr-FR" dirty="0"/>
          </a:p>
          <a:p>
            <a:endParaRPr lang="fr-FR" dirty="0" smtClean="0"/>
          </a:p>
          <a:p>
            <a:endParaRPr lang="fr-FR" dirty="0" smtClean="0"/>
          </a:p>
          <a:p>
            <a:r>
              <a:rPr lang="fr-FR" dirty="0" smtClean="0"/>
              <a:t>Sport performance/Santé</a:t>
            </a:r>
            <a:r>
              <a:rPr lang="fr-FR" dirty="0"/>
              <a:t>/Bien être </a:t>
            </a:r>
            <a:endParaRPr lang="fr-FR" dirty="0" smtClean="0"/>
          </a:p>
          <a:p>
            <a:r>
              <a:rPr lang="fr-FR" dirty="0" smtClean="0"/>
              <a:t>Environnement propice (Temps</a:t>
            </a:r>
            <a:r>
              <a:rPr lang="fr-FR" dirty="0"/>
              <a:t>, famille, etc</a:t>
            </a:r>
            <a:r>
              <a:rPr lang="fr-FR" dirty="0" smtClean="0"/>
              <a:t>.</a:t>
            </a:r>
          </a:p>
          <a:p>
            <a:r>
              <a:rPr lang="fr-FR" dirty="0" smtClean="0"/>
              <a:t>Matériel pour l’activité physique et pour mon diabète</a:t>
            </a:r>
            <a:endParaRPr lang="fr-FR" dirty="0"/>
          </a:p>
          <a:p>
            <a:pPr marL="0" indent="0">
              <a:buNone/>
            </a:pPr>
            <a:endParaRPr lang="fr-FR" dirty="0"/>
          </a:p>
          <a:p>
            <a:pPr marL="0" indent="0">
              <a:buNone/>
            </a:pPr>
            <a:r>
              <a:rPr lang="fr-FR" sz="3800" b="1" dirty="0" smtClean="0"/>
              <a:t>Etape demande le plus de temps et de choix</a:t>
            </a:r>
            <a:endParaRPr lang="fr-FR" sz="3800" b="1" dirty="0"/>
          </a:p>
        </p:txBody>
      </p:sp>
      <p:grpSp>
        <p:nvGrpSpPr>
          <p:cNvPr id="4" name="Grouper 3"/>
          <p:cNvGrpSpPr/>
          <p:nvPr/>
        </p:nvGrpSpPr>
        <p:grpSpPr>
          <a:xfrm flipH="1">
            <a:off x="2188879" y="1594496"/>
            <a:ext cx="4695228" cy="1128772"/>
            <a:chOff x="1303273" y="1895"/>
            <a:chExt cx="4053840" cy="1128772"/>
          </a:xfrm>
        </p:grpSpPr>
        <p:sp>
          <p:nvSpPr>
            <p:cNvPr id="5" name="Signalisation droite 4"/>
            <p:cNvSpPr/>
            <p:nvPr/>
          </p:nvSpPr>
          <p:spPr>
            <a:xfrm rot="10800000">
              <a:off x="1303273" y="1895"/>
              <a:ext cx="4053840" cy="1128772"/>
            </a:xfrm>
            <a:prstGeom prst="homePlat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 name="Signalisation droite 4"/>
            <p:cNvSpPr/>
            <p:nvPr/>
          </p:nvSpPr>
          <p:spPr>
            <a:xfrm rot="21600000">
              <a:off x="1585466" y="1895"/>
              <a:ext cx="3771647" cy="11287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7757" tIns="129540" rIns="241808" bIns="129540" numCol="1" spcCol="1270" anchor="ctr" anchorCtr="0">
              <a:noAutofit/>
            </a:bodyPr>
            <a:lstStyle/>
            <a:p>
              <a:pPr lvl="0" algn="ctr" defTabSz="1511300">
                <a:lnSpc>
                  <a:spcPct val="90000"/>
                </a:lnSpc>
                <a:spcBef>
                  <a:spcPct val="0"/>
                </a:spcBef>
                <a:spcAft>
                  <a:spcPct val="35000"/>
                </a:spcAft>
              </a:pPr>
              <a:r>
                <a:rPr lang="fr-FR" sz="3400" kern="1200" dirty="0" smtClean="0"/>
                <a:t>Préparation</a:t>
              </a:r>
              <a:endParaRPr lang="fr-FR" sz="3400" kern="1200" dirty="0"/>
            </a:p>
          </p:txBody>
        </p:sp>
      </p:grpSp>
    </p:spTree>
    <p:extLst>
      <p:ext uri="{BB962C8B-B14F-4D97-AF65-F5344CB8AC3E}">
        <p14:creationId xmlns:p14="http://schemas.microsoft.com/office/powerpoint/2010/main" val="71856707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5408</TotalTime>
  <Words>1467</Words>
  <Application>Microsoft Macintosh PowerPoint</Application>
  <PresentationFormat>Présentation à l'écran (4:3)</PresentationFormat>
  <Paragraphs>189</Paragraphs>
  <Slides>31</Slides>
  <Notes>1</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Thème Office</vt:lpstr>
      <vt:lpstr>Workshop  Diabète et activité physique</vt:lpstr>
      <vt:lpstr>Définitions</vt:lpstr>
      <vt:lpstr>Pourquoi pratiquer une activité physique (AP)</vt:lpstr>
      <vt:lpstr>Quels sont mes raisons/objectifs pour pratiquer une AP</vt:lpstr>
      <vt:lpstr>Comment vais-je m’organiser pour y arriver durablement ? </vt:lpstr>
      <vt:lpstr>ACTION/ACTIVITE</vt:lpstr>
      <vt:lpstr>Connaissances utiles sur l’activité physique</vt:lpstr>
      <vt:lpstr>Notion de physiologie musculaire</vt:lpstr>
      <vt:lpstr>Présentation PowerPoint</vt:lpstr>
      <vt:lpstr>Présentation PowerPoint</vt:lpstr>
      <vt:lpstr>Que dois-je connaître sur les liens entre l’AP et le diabète</vt:lpstr>
      <vt:lpstr>SAVOIR et EXPERIENCE personnelle</vt:lpstr>
      <vt:lpstr>Exercice modéré et glycémie   À jeun vs post-prandial</vt:lpstr>
      <vt:lpstr>Action de l’AP sur la glycémie</vt:lpstr>
      <vt:lpstr>Glycémie avant effort</vt:lpstr>
      <vt:lpstr>Durée et variabilité d’action en fonction du dosage des analogues rapides de l’insuline</vt:lpstr>
      <vt:lpstr>Réduction de l’insuline rapide en cas d’activité physique débutée dans les 90min après le repas</vt:lpstr>
      <vt:lpstr>Senseurs glycémiques disponibles en Suisse en 2017</vt:lpstr>
      <vt:lpstr>Nécessité du suivi glycémique</vt:lpstr>
      <vt:lpstr>Présentation PowerPoint</vt:lpstr>
      <vt:lpstr>How to treat hypoglycemia</vt:lpstr>
      <vt:lpstr>Transformations des aliments</vt:lpstr>
      <vt:lpstr>Energie/Alimentation</vt:lpstr>
      <vt:lpstr>https://www.regivia.com/comment-maigrir-conseils-solutions-trucs-et-astuces/calcul-des-depenses-energetiques-en-calories-par-sports-et-activites#besoin</vt:lpstr>
      <vt:lpstr>Coûts énergétiques de quelques activités physiques d’une heure Kcal/h</vt:lpstr>
      <vt:lpstr>Récupération</vt:lpstr>
      <vt:lpstr>Hypoglycémies</vt:lpstr>
      <vt:lpstr>Collations</vt:lpstr>
      <vt:lpstr>Recommandations Diabète et activité physique (AP)</vt:lpstr>
      <vt:lpstr>Présentation PowerPoint</vt:lpstr>
      <vt:lpstr>MERCI POUR VOTRE ATTENTION</vt:lpstr>
    </vt:vector>
  </TitlesOfParts>
  <Company>GG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giacomo gastaldi</dc:creator>
  <cp:lastModifiedBy>Giacomo Gastaldi</cp:lastModifiedBy>
  <cp:revision>40</cp:revision>
  <dcterms:created xsi:type="dcterms:W3CDTF">2017-11-12T08:49:05Z</dcterms:created>
  <dcterms:modified xsi:type="dcterms:W3CDTF">2017-11-19T08:32:30Z</dcterms:modified>
</cp:coreProperties>
</file>