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85" r:id="rId3"/>
    <p:sldId id="283" r:id="rId4"/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59" r:id="rId14"/>
    <p:sldId id="270" r:id="rId15"/>
    <p:sldId id="266" r:id="rId16"/>
    <p:sldId id="267" r:id="rId17"/>
    <p:sldId id="271" r:id="rId18"/>
    <p:sldId id="268" r:id="rId19"/>
    <p:sldId id="269" r:id="rId20"/>
    <p:sldId id="273" r:id="rId21"/>
    <p:sldId id="274" r:id="rId22"/>
    <p:sldId id="275" r:id="rId23"/>
    <p:sldId id="276" r:id="rId24"/>
    <p:sldId id="281" r:id="rId25"/>
    <p:sldId id="277" r:id="rId26"/>
    <p:sldId id="282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8422-E7A7-440A-B518-3614EF5A3EF9}" type="datetimeFigureOut">
              <a:rPr lang="fr-FR" smtClean="0"/>
              <a:t>05/11/2017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4FB0-E497-4F1C-BB01-A7167A728C9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2426B-9B83-47B8-B8A4-3A0E16C32ACC}" type="slidenum">
              <a:rPr lang="fr-FR" smtClean="0">
                <a:latin typeface="Times New Roman" charset="0"/>
              </a:rPr>
              <a:pPr/>
              <a:t>24</a:t>
            </a:fld>
            <a:endParaRPr lang="fr-FR" smtClean="0">
              <a:latin typeface="Times New Roman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GLP-1: functional pancreatic effects</a:t>
            </a:r>
          </a:p>
          <a:p>
            <a:r>
              <a:rPr lang="en-US" smtClean="0">
                <a:latin typeface="Times New Roman" charset="0"/>
              </a:rPr>
              <a:t>GLP-1 has a direct functional effect on pancreatic cells, influencing secretions from alpha-, beta- and delta- cells. One of its most important effects is to increase insulin secretion. Importantly, however, its insulinotropic action is glucose dependent. Consequently, GLP-1 has the capacity to lower blood glucose while protecting against hypoglycaemia. </a:t>
            </a:r>
          </a:p>
          <a:p>
            <a:endParaRPr lang="en-US" smtClean="0">
              <a:latin typeface="Times New Roman" charset="0"/>
            </a:endParaRPr>
          </a:p>
          <a:p>
            <a:r>
              <a:rPr lang="en-US" smtClean="0">
                <a:latin typeface="Times New Roman" charset="0"/>
              </a:rPr>
              <a:t>GLP-1 also regulates glucagon secretion, partly via an increase in somatostatin secretion, and partly via a direct effect on the alpha-cell. This reduction in glucagon secretion serves to decrease hepatic glucose output.</a:t>
            </a:r>
          </a:p>
          <a:p>
            <a:endParaRPr lang="en-US" smtClean="0">
              <a:latin typeface="Times New Roman" charset="0"/>
            </a:endParaRPr>
          </a:p>
          <a:p>
            <a:r>
              <a:rPr lang="en-US" smtClean="0">
                <a:latin typeface="Times New Roman" charset="0"/>
              </a:rPr>
              <a:t>References</a:t>
            </a:r>
          </a:p>
          <a:p>
            <a:r>
              <a:rPr lang="en-US" smtClean="0">
                <a:latin typeface="Times New Roman" charset="0"/>
              </a:rPr>
              <a:t>Drucker et al. Proc Natl Acad Sci USA 1987;84:3434–3438</a:t>
            </a:r>
          </a:p>
          <a:p>
            <a:r>
              <a:rPr lang="en-US" smtClean="0">
                <a:latin typeface="Times New Roman" charset="0"/>
              </a:rPr>
              <a:t>Ørskov et al. Endocrinology 1988;123:2009-2013 </a:t>
            </a:r>
          </a:p>
          <a:p>
            <a:endParaRPr lang="en-US" smtClean="0">
              <a:latin typeface="Times New Roman" charset="0"/>
            </a:endParaRPr>
          </a:p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7305-DBB2-4083-A0E7-489A5B35D2AA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4EA2-3BE2-473A-9FCB-B4D1068F1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fr-CH" sz="6000" b="1" dirty="0" smtClean="0"/>
              <a:t>22</a:t>
            </a:r>
            <a:r>
              <a:rPr lang="fr-CH" sz="6000" b="1" baseline="30000" dirty="0" smtClean="0"/>
              <a:t>ÈME</a:t>
            </a:r>
            <a:r>
              <a:rPr lang="fr-CH" sz="6000" b="1" dirty="0" smtClean="0"/>
              <a:t> JOURNÉE</a:t>
            </a:r>
            <a:br>
              <a:rPr lang="fr-CH" sz="6000" b="1" dirty="0" smtClean="0"/>
            </a:br>
            <a:r>
              <a:rPr lang="fr-CH" sz="6000" b="1" dirty="0" smtClean="0"/>
              <a:t>ROMANDE DU</a:t>
            </a:r>
            <a:br>
              <a:rPr lang="fr-CH" sz="6000" b="1" dirty="0" smtClean="0"/>
            </a:br>
            <a:r>
              <a:rPr lang="fr-CH" sz="6000" b="1" dirty="0" smtClean="0"/>
              <a:t>DIABÈTE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H" sz="6000" b="1" dirty="0" smtClean="0">
                <a:solidFill>
                  <a:schemeClr val="tx1"/>
                </a:solidFill>
              </a:rPr>
              <a:t>18 NOVEMBRE 2017</a:t>
            </a:r>
            <a:endParaRPr lang="fr-FR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3602881"/>
          </a:xfrm>
        </p:spPr>
        <p:txBody>
          <a:bodyPr>
            <a:noAutofit/>
          </a:bodyPr>
          <a:lstStyle/>
          <a:p>
            <a:r>
              <a:rPr lang="fr-CH" sz="6000" b="1" dirty="0" smtClean="0"/>
              <a:t>LE GLUCAGON A UN </a:t>
            </a:r>
            <a:r>
              <a:rPr lang="fr-CH" sz="6000" b="1" dirty="0" smtClean="0"/>
              <a:t>RÔLE </a:t>
            </a:r>
            <a:r>
              <a:rPr lang="fr-CH" sz="6000" b="1" dirty="0" smtClean="0"/>
              <a:t>PRIMORDIAL DANS </a:t>
            </a:r>
            <a:r>
              <a:rPr lang="fr-CH" sz="6000" b="1" dirty="0" smtClean="0"/>
              <a:t>L’HYPOGLYCÉMIE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848872" cy="3240360"/>
          </a:xfrm>
        </p:spPr>
        <p:txBody>
          <a:bodyPr>
            <a:noAutofit/>
          </a:bodyPr>
          <a:lstStyle/>
          <a:p>
            <a:r>
              <a:rPr lang="fr-CH" sz="6000" b="1" dirty="0" smtClean="0">
                <a:solidFill>
                  <a:schemeClr val="tx1"/>
                </a:solidFill>
              </a:rPr>
              <a:t>ET DANS LE MAINTIEN DE LA </a:t>
            </a:r>
            <a:r>
              <a:rPr lang="fr-CH" sz="6000" b="1" dirty="0" smtClean="0">
                <a:solidFill>
                  <a:schemeClr val="tx1"/>
                </a:solidFill>
              </a:rPr>
              <a:t>GLYCÉMIE </a:t>
            </a:r>
            <a:r>
              <a:rPr lang="fr-CH" sz="6000" b="1" dirty="0" smtClean="0">
                <a:solidFill>
                  <a:schemeClr val="tx1"/>
                </a:solidFill>
              </a:rPr>
              <a:t>PENDANT LE </a:t>
            </a:r>
            <a:r>
              <a:rPr lang="fr-CH" sz="6000" b="1" dirty="0" smtClean="0">
                <a:solidFill>
                  <a:schemeClr val="tx1"/>
                </a:solidFill>
              </a:rPr>
              <a:t>JEÛNE</a:t>
            </a:r>
            <a:endParaRPr lang="fr-FR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sz="6000" b="1" dirty="0" smtClean="0"/>
              <a:t>LES CELLULES</a:t>
            </a:r>
            <a:r>
              <a:rPr lang="fr-CH" sz="6600" b="1" dirty="0"/>
              <a:t> </a:t>
            </a:r>
            <a:r>
              <a:rPr lang="fr-CH" sz="6600" b="1" dirty="0" smtClean="0"/>
              <a:t>ALPHA ET BETA TRAVAILLENT ENSEMBLE</a:t>
            </a:r>
            <a:br>
              <a:rPr lang="fr-CH" sz="6600" b="1" dirty="0" smtClean="0"/>
            </a:br>
            <a:r>
              <a:rPr lang="fr-CH" sz="6600" b="1" dirty="0"/>
              <a:t/>
            </a:r>
            <a:br>
              <a:rPr lang="fr-CH" sz="6600" b="1" dirty="0"/>
            </a:br>
            <a:endParaRPr lang="fr-FR" sz="6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448272"/>
          </a:xfrm>
        </p:spPr>
        <p:txBody>
          <a:bodyPr>
            <a:normAutofit/>
          </a:bodyPr>
          <a:lstStyle/>
          <a:p>
            <a:r>
              <a:rPr lang="fr-CH" sz="4800" b="1" dirty="0" smtClean="0">
                <a:solidFill>
                  <a:schemeClr val="tx1"/>
                </a:solidFill>
              </a:rPr>
              <a:t>POUR </a:t>
            </a:r>
            <a:r>
              <a:rPr lang="fr-CH" sz="4800" b="1" dirty="0" smtClean="0">
                <a:solidFill>
                  <a:schemeClr val="tx1"/>
                </a:solidFill>
              </a:rPr>
              <a:t>RÉGLER</a:t>
            </a:r>
            <a:r>
              <a:rPr lang="fr-CH" sz="4800" b="1" dirty="0" smtClean="0">
                <a:solidFill>
                  <a:schemeClr val="tx1"/>
                </a:solidFill>
              </a:rPr>
              <a:t> </a:t>
            </a:r>
            <a:r>
              <a:rPr lang="fr-CH" sz="4800" b="1" dirty="0" smtClean="0">
                <a:solidFill>
                  <a:schemeClr val="tx1"/>
                </a:solidFill>
              </a:rPr>
              <a:t>LE TAUX DE </a:t>
            </a:r>
            <a:r>
              <a:rPr lang="fr-CH" sz="4800" b="1" dirty="0" smtClean="0">
                <a:solidFill>
                  <a:schemeClr val="tx1"/>
                </a:solidFill>
              </a:rPr>
              <a:t>GLYCÉMIE</a:t>
            </a:r>
            <a:endParaRPr lang="fr-FR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/>
          </a:bodyPr>
          <a:lstStyle/>
          <a:p>
            <a:r>
              <a:rPr lang="fr-CH" sz="6000" b="1" dirty="0" smtClean="0"/>
              <a:t>L’HYPERGLYCÉMIE </a:t>
            </a:r>
            <a:r>
              <a:rPr lang="fr-CH" sz="6000" b="1" dirty="0" smtClean="0"/>
              <a:t>DANS LE </a:t>
            </a:r>
            <a:r>
              <a:rPr lang="fr-CH" sz="6000" b="1" dirty="0" smtClean="0"/>
              <a:t>DIABÈTE </a:t>
            </a:r>
            <a:r>
              <a:rPr lang="fr-CH" sz="6000" b="1" dirty="0" smtClean="0"/>
              <a:t>DE TYPE 2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80720" cy="2929880"/>
          </a:xfrm>
        </p:spPr>
        <p:txBody>
          <a:bodyPr>
            <a:noAutofit/>
          </a:bodyPr>
          <a:lstStyle/>
          <a:p>
            <a:r>
              <a:rPr lang="fr-CH" sz="4400" b="1" dirty="0" smtClean="0">
                <a:solidFill>
                  <a:schemeClr val="tx1"/>
                </a:solidFill>
              </a:rPr>
              <a:t>EST LE </a:t>
            </a:r>
            <a:r>
              <a:rPr lang="fr-CH" sz="4400" b="1" dirty="0" smtClean="0">
                <a:solidFill>
                  <a:schemeClr val="tx1"/>
                </a:solidFill>
              </a:rPr>
              <a:t>RÉSULTAT </a:t>
            </a:r>
            <a:r>
              <a:rPr lang="fr-CH" sz="4400" b="1" dirty="0" smtClean="0">
                <a:solidFill>
                  <a:schemeClr val="tx1"/>
                </a:solidFill>
              </a:rPr>
              <a:t>EN GRANDE PARTIE D’UNE HYPERACTIVITE DES CELLULES ALPHA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thomas\Mes documents\DSC0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-838200"/>
            <a:ext cx="11963400" cy="897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2482850"/>
            <a:ext cx="2149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3600" b="1">
                <a:solidFill>
                  <a:srgbClr val="FFFF00"/>
                </a:solidFill>
              </a:rPr>
              <a:t>CELL </a:t>
            </a:r>
          </a:p>
          <a:p>
            <a:r>
              <a:rPr lang="fr-CH" sz="3600" b="1">
                <a:solidFill>
                  <a:srgbClr val="FFFF00"/>
                </a:solidFill>
              </a:rPr>
              <a:t>ALPHA</a:t>
            </a:r>
            <a:endParaRPr lang="fr-FR" sz="3600" b="1">
              <a:solidFill>
                <a:srgbClr val="FFFF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04125" y="217805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3600" b="1">
                <a:solidFill>
                  <a:srgbClr val="FFFF00"/>
                </a:solidFill>
              </a:rPr>
              <a:t>CELL</a:t>
            </a:r>
          </a:p>
          <a:p>
            <a:r>
              <a:rPr lang="fr-CH" sz="3600" b="1">
                <a:solidFill>
                  <a:srgbClr val="FFFF00"/>
                </a:solidFill>
              </a:rPr>
              <a:t>BETA</a:t>
            </a:r>
            <a:endParaRPr lang="fr-FR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736303"/>
          </a:xfrm>
        </p:spPr>
        <p:txBody>
          <a:bodyPr>
            <a:normAutofit fontScale="90000"/>
          </a:bodyPr>
          <a:lstStyle/>
          <a:p>
            <a:r>
              <a:rPr lang="fr-CH" sz="6000" b="1" dirty="0" smtClean="0"/>
              <a:t>IL EST CLAIR QUE SI ON ARRIVAIT A « CALMER »LA CELLULE ALPHA</a:t>
            </a:r>
            <a:endParaRPr lang="fr-FR" sz="6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448272"/>
          </a:xfrm>
        </p:spPr>
        <p:txBody>
          <a:bodyPr>
            <a:normAutofit fontScale="85000" lnSpcReduction="20000"/>
          </a:bodyPr>
          <a:lstStyle/>
          <a:p>
            <a:r>
              <a:rPr lang="fr-CH" sz="5400" b="1" dirty="0" smtClean="0">
                <a:solidFill>
                  <a:schemeClr val="tx1"/>
                </a:solidFill>
              </a:rPr>
              <a:t>CELA CHANGERAIT BEAUCOUP DE </a:t>
            </a:r>
            <a:r>
              <a:rPr lang="fr-CH" sz="5400" b="1" dirty="0" smtClean="0">
                <a:solidFill>
                  <a:schemeClr val="tx1"/>
                </a:solidFill>
              </a:rPr>
              <a:t>CHOSE </a:t>
            </a:r>
            <a:r>
              <a:rPr lang="fr-CH" sz="5400" b="1" dirty="0" smtClean="0">
                <a:solidFill>
                  <a:schemeClr val="tx1"/>
                </a:solidFill>
              </a:rPr>
              <a:t>DANS </a:t>
            </a:r>
            <a:r>
              <a:rPr lang="fr-CH" sz="5400" b="1" dirty="0" smtClean="0">
                <a:solidFill>
                  <a:schemeClr val="tx1"/>
                </a:solidFill>
              </a:rPr>
              <a:t>L’ÉVOLUTION DU DIABÈTE </a:t>
            </a:r>
            <a:r>
              <a:rPr lang="fr-CH" sz="5400" b="1" dirty="0" smtClean="0">
                <a:solidFill>
                  <a:schemeClr val="tx1"/>
                </a:solidFill>
              </a:rPr>
              <a:t>DE TYPE 2</a:t>
            </a:r>
            <a:endParaRPr lang="fr-FR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fr-CH" sz="6000" b="1" dirty="0" smtClean="0"/>
              <a:t>LA CELLULE BETA EST </a:t>
            </a:r>
            <a:r>
              <a:rPr lang="fr-CH" sz="6000" b="1" dirty="0" smtClean="0"/>
              <a:t>ÉPUISÉE </a:t>
            </a:r>
            <a:r>
              <a:rPr lang="fr-CH" sz="6000" b="1" dirty="0" smtClean="0"/>
              <a:t>PAR </a:t>
            </a:r>
            <a:r>
              <a:rPr lang="fr-CH" sz="6000" b="1" dirty="0" smtClean="0"/>
              <a:t>L’HYPERACTIVITÉ </a:t>
            </a:r>
            <a:r>
              <a:rPr lang="fr-CH" sz="6000" b="1" dirty="0" smtClean="0"/>
              <a:t>DE LA CELLULE ALPHA</a:t>
            </a:r>
            <a:endParaRPr lang="fr-FR" sz="6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sz="5400" b="1" dirty="0" smtClean="0">
                <a:solidFill>
                  <a:schemeClr val="tx1"/>
                </a:solidFill>
              </a:rPr>
              <a:t>ET LA </a:t>
            </a:r>
            <a:r>
              <a:rPr lang="fr-CH" sz="5400" b="1" dirty="0" smtClean="0">
                <a:solidFill>
                  <a:schemeClr val="tx1"/>
                </a:solidFill>
              </a:rPr>
              <a:t>SECRÉTION </a:t>
            </a:r>
            <a:r>
              <a:rPr lang="fr-CH" sz="5400" b="1" dirty="0" smtClean="0">
                <a:solidFill>
                  <a:schemeClr val="tx1"/>
                </a:solidFill>
              </a:rPr>
              <a:t>D’INSULINE </a:t>
            </a:r>
            <a:r>
              <a:rPr lang="fr-CH" sz="5400" b="1" dirty="0" smtClean="0">
                <a:solidFill>
                  <a:schemeClr val="tx1"/>
                </a:solidFill>
              </a:rPr>
              <a:t>DIMINUE PROGRESSIVEMENT</a:t>
            </a:r>
            <a:endParaRPr lang="fr-FR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fr-CH" sz="6000" b="1" dirty="0" smtClean="0"/>
              <a:t>JUSQU’A </a:t>
            </a:r>
            <a:r>
              <a:rPr lang="fr-CH" sz="6000" b="1" dirty="0" smtClean="0"/>
              <a:t>NÉCESSITER </a:t>
            </a:r>
            <a:r>
              <a:rPr lang="fr-CH" sz="6000" b="1" dirty="0" smtClean="0"/>
              <a:t>UNE </a:t>
            </a:r>
            <a:r>
              <a:rPr lang="fr-CH" sz="6000" b="1" dirty="0" smtClean="0"/>
              <a:t>INSULINOTHÉRAPIE</a:t>
            </a:r>
            <a:endParaRPr lang="fr-FR" sz="6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sz="5400" b="1" dirty="0" smtClean="0">
                <a:solidFill>
                  <a:schemeClr val="tx1"/>
                </a:solidFill>
              </a:rPr>
              <a:t>POUR PALIER A CE DEFICIT</a:t>
            </a:r>
            <a:endParaRPr lang="fr-FR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6000" b="1" dirty="0" smtClean="0"/>
              <a:t>ET SI ON NEUTRALISAIT LE GLUCAGON?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fr-CH" sz="5400" b="1" dirty="0" smtClean="0"/>
              <a:t>CE SERAIT LA VOIE </a:t>
            </a:r>
            <a:r>
              <a:rPr lang="fr-CH" sz="5400" b="1" dirty="0" smtClean="0"/>
              <a:t>IDÉALE </a:t>
            </a:r>
            <a:r>
              <a:rPr lang="fr-CH" sz="5400" b="1" dirty="0" smtClean="0"/>
              <a:t>POUR BLOQUER LA </a:t>
            </a:r>
            <a:r>
              <a:rPr lang="fr-CH" sz="5400" b="1" dirty="0" smtClean="0"/>
              <a:t>NÉOGLUCOGENESE </a:t>
            </a:r>
            <a:r>
              <a:rPr lang="fr-CH" sz="5400" b="1" dirty="0" smtClean="0"/>
              <a:t>HEPATIQUE QUI </a:t>
            </a:r>
            <a:r>
              <a:rPr lang="fr-CH" sz="5400" b="1" dirty="0" smtClean="0"/>
              <a:t>GÉNÈRE L’HYPERGLYCÉMIE</a:t>
            </a:r>
            <a:endParaRPr lang="fr-F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thomas\Mes documents\DSC0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-838200"/>
            <a:ext cx="11963400" cy="897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04125" y="217805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3600" b="1">
                <a:solidFill>
                  <a:srgbClr val="FFFF00"/>
                </a:solidFill>
              </a:rPr>
              <a:t>CELL</a:t>
            </a:r>
          </a:p>
          <a:p>
            <a:r>
              <a:rPr lang="fr-CH" sz="3600" b="1">
                <a:solidFill>
                  <a:srgbClr val="FFFF00"/>
                </a:solidFill>
              </a:rPr>
              <a:t>BETA</a:t>
            </a:r>
            <a:endParaRPr lang="fr-FR" sz="3600" b="1">
              <a:solidFill>
                <a:srgbClr val="FFFF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23528" y="2276872"/>
            <a:ext cx="1584176" cy="1224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67544" y="2276872"/>
            <a:ext cx="1512168" cy="1224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83568" y="263691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755576" y="2276872"/>
            <a:ext cx="4248472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800" dirty="0" smtClean="0"/>
              <a:t>CELLULE HEPATIQUE</a:t>
            </a:r>
            <a:endParaRPr lang="fr-FR" sz="4800" dirty="0"/>
          </a:p>
        </p:txBody>
      </p:sp>
      <p:sp>
        <p:nvSpPr>
          <p:cNvPr id="4" name="Forme libre 3"/>
          <p:cNvSpPr/>
          <p:nvPr/>
        </p:nvSpPr>
        <p:spPr>
          <a:xfrm>
            <a:off x="4872251" y="3425588"/>
            <a:ext cx="777922" cy="191069"/>
          </a:xfrm>
          <a:custGeom>
            <a:avLst/>
            <a:gdLst>
              <a:gd name="connsiteX0" fmla="*/ 0 w 777922"/>
              <a:gd name="connsiteY0" fmla="*/ 191069 h 191069"/>
              <a:gd name="connsiteX1" fmla="*/ 259307 w 777922"/>
              <a:gd name="connsiteY1" fmla="*/ 177421 h 191069"/>
              <a:gd name="connsiteX2" fmla="*/ 300250 w 777922"/>
              <a:gd name="connsiteY2" fmla="*/ 150125 h 191069"/>
              <a:gd name="connsiteX3" fmla="*/ 354842 w 777922"/>
              <a:gd name="connsiteY3" fmla="*/ 122830 h 191069"/>
              <a:gd name="connsiteX4" fmla="*/ 409433 w 777922"/>
              <a:gd name="connsiteY4" fmla="*/ 81887 h 191069"/>
              <a:gd name="connsiteX5" fmla="*/ 477671 w 777922"/>
              <a:gd name="connsiteY5" fmla="*/ 68239 h 191069"/>
              <a:gd name="connsiteX6" fmla="*/ 532262 w 777922"/>
              <a:gd name="connsiteY6" fmla="*/ 54591 h 191069"/>
              <a:gd name="connsiteX7" fmla="*/ 668740 w 777922"/>
              <a:gd name="connsiteY7" fmla="*/ 0 h 191069"/>
              <a:gd name="connsiteX8" fmla="*/ 777922 w 777922"/>
              <a:gd name="connsiteY8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22" h="191069">
                <a:moveTo>
                  <a:pt x="0" y="191069"/>
                </a:moveTo>
                <a:cubicBezTo>
                  <a:pt x="86436" y="186520"/>
                  <a:pt x="173545" y="189116"/>
                  <a:pt x="259307" y="177421"/>
                </a:cubicBezTo>
                <a:cubicBezTo>
                  <a:pt x="275559" y="175205"/>
                  <a:pt x="286009" y="158263"/>
                  <a:pt x="300250" y="150125"/>
                </a:cubicBezTo>
                <a:cubicBezTo>
                  <a:pt x="317915" y="140031"/>
                  <a:pt x="337589" y="133613"/>
                  <a:pt x="354842" y="122830"/>
                </a:cubicBezTo>
                <a:cubicBezTo>
                  <a:pt x="374131" y="110775"/>
                  <a:pt x="388647" y="91125"/>
                  <a:pt x="409433" y="81887"/>
                </a:cubicBezTo>
                <a:cubicBezTo>
                  <a:pt x="430630" y="72466"/>
                  <a:pt x="455027" y="73271"/>
                  <a:pt x="477671" y="68239"/>
                </a:cubicBezTo>
                <a:cubicBezTo>
                  <a:pt x="495981" y="64170"/>
                  <a:pt x="514699" y="61177"/>
                  <a:pt x="532262" y="54591"/>
                </a:cubicBezTo>
                <a:cubicBezTo>
                  <a:pt x="575761" y="38279"/>
                  <a:pt x="619634" y="0"/>
                  <a:pt x="668740" y="0"/>
                </a:cubicBezTo>
                <a:lnTo>
                  <a:pt x="777922" y="0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4967785" y="3393852"/>
            <a:ext cx="692781" cy="495760"/>
          </a:xfrm>
          <a:custGeom>
            <a:avLst/>
            <a:gdLst>
              <a:gd name="connsiteX0" fmla="*/ 0 w 692781"/>
              <a:gd name="connsiteY0" fmla="*/ 495760 h 495760"/>
              <a:gd name="connsiteX1" fmla="*/ 232012 w 692781"/>
              <a:gd name="connsiteY1" fmla="*/ 482112 h 495760"/>
              <a:gd name="connsiteX2" fmla="*/ 313899 w 692781"/>
              <a:gd name="connsiteY2" fmla="*/ 454817 h 495760"/>
              <a:gd name="connsiteX3" fmla="*/ 395785 w 692781"/>
              <a:gd name="connsiteY3" fmla="*/ 400226 h 495760"/>
              <a:gd name="connsiteX4" fmla="*/ 436728 w 692781"/>
              <a:gd name="connsiteY4" fmla="*/ 372930 h 495760"/>
              <a:gd name="connsiteX5" fmla="*/ 477672 w 692781"/>
              <a:gd name="connsiteY5" fmla="*/ 359282 h 495760"/>
              <a:gd name="connsiteX6" fmla="*/ 518615 w 692781"/>
              <a:gd name="connsiteY6" fmla="*/ 318339 h 495760"/>
              <a:gd name="connsiteX7" fmla="*/ 545911 w 692781"/>
              <a:gd name="connsiteY7" fmla="*/ 277396 h 495760"/>
              <a:gd name="connsiteX8" fmla="*/ 586854 w 692781"/>
              <a:gd name="connsiteY8" fmla="*/ 250100 h 495760"/>
              <a:gd name="connsiteX9" fmla="*/ 668740 w 692781"/>
              <a:gd name="connsiteY9" fmla="*/ 181861 h 495760"/>
              <a:gd name="connsiteX10" fmla="*/ 668740 w 692781"/>
              <a:gd name="connsiteY10" fmla="*/ 4441 h 495760"/>
              <a:gd name="connsiteX11" fmla="*/ 655093 w 692781"/>
              <a:gd name="connsiteY11" fmla="*/ 4441 h 49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2781" h="495760">
                <a:moveTo>
                  <a:pt x="0" y="495760"/>
                </a:moveTo>
                <a:cubicBezTo>
                  <a:pt x="77337" y="491211"/>
                  <a:pt x="155192" y="492132"/>
                  <a:pt x="232012" y="482112"/>
                </a:cubicBezTo>
                <a:cubicBezTo>
                  <a:pt x="260542" y="478391"/>
                  <a:pt x="313899" y="454817"/>
                  <a:pt x="313899" y="454817"/>
                </a:cubicBezTo>
                <a:lnTo>
                  <a:pt x="395785" y="400226"/>
                </a:lnTo>
                <a:cubicBezTo>
                  <a:pt x="409433" y="391127"/>
                  <a:pt x="421167" y="378117"/>
                  <a:pt x="436728" y="372930"/>
                </a:cubicBezTo>
                <a:lnTo>
                  <a:pt x="477672" y="359282"/>
                </a:lnTo>
                <a:cubicBezTo>
                  <a:pt x="491320" y="345634"/>
                  <a:pt x="506259" y="333166"/>
                  <a:pt x="518615" y="318339"/>
                </a:cubicBezTo>
                <a:cubicBezTo>
                  <a:pt x="529116" y="305738"/>
                  <a:pt x="534313" y="288994"/>
                  <a:pt x="545911" y="277396"/>
                </a:cubicBezTo>
                <a:cubicBezTo>
                  <a:pt x="557509" y="265798"/>
                  <a:pt x="574253" y="260601"/>
                  <a:pt x="586854" y="250100"/>
                </a:cubicBezTo>
                <a:cubicBezTo>
                  <a:pt x="691937" y="162530"/>
                  <a:pt x="567086" y="249632"/>
                  <a:pt x="668740" y="181861"/>
                </a:cubicBezTo>
                <a:cubicBezTo>
                  <a:pt x="688590" y="102461"/>
                  <a:pt x="692781" y="112627"/>
                  <a:pt x="668740" y="4441"/>
                </a:cubicBezTo>
                <a:cubicBezTo>
                  <a:pt x="667753" y="0"/>
                  <a:pt x="659642" y="4441"/>
                  <a:pt x="655093" y="4441"/>
                </a:cubicBezTo>
              </a:path>
            </a:pathLst>
          </a:cu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148064" y="2060848"/>
            <a:ext cx="1872208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04048" y="908720"/>
            <a:ext cx="525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400" b="1" dirty="0" smtClean="0"/>
              <a:t>LE GLUCAGON</a:t>
            </a:r>
            <a:endParaRPr lang="fr-FR" sz="54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004048" y="2996952"/>
            <a:ext cx="914400" cy="914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932040" y="3212976"/>
            <a:ext cx="864096" cy="7200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 vers le bas 13"/>
          <p:cNvSpPr/>
          <p:nvPr/>
        </p:nvSpPr>
        <p:spPr>
          <a:xfrm>
            <a:off x="3131840" y="5445224"/>
            <a:ext cx="1224136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79912" y="5805264"/>
            <a:ext cx="2333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1" dirty="0" smtClean="0"/>
              <a:t>GLUCOSE</a:t>
            </a:r>
            <a:endParaRPr lang="fr-FR" sz="4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83568" y="404664"/>
            <a:ext cx="3882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/>
              <a:t>UNE POSSIBILITE:</a:t>
            </a:r>
            <a:endParaRPr lang="fr-FR" sz="4000" b="1" dirty="0"/>
          </a:p>
        </p:txBody>
      </p:sp>
      <p:sp>
        <p:nvSpPr>
          <p:cNvPr id="23" name="Flèche droite 22"/>
          <p:cNvSpPr/>
          <p:nvPr/>
        </p:nvSpPr>
        <p:spPr>
          <a:xfrm rot="3052017">
            <a:off x="3239635" y="1673053"/>
            <a:ext cx="2204001" cy="740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547664" y="1052737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/>
              <a:t>BLOQUER LE </a:t>
            </a:r>
          </a:p>
          <a:p>
            <a:r>
              <a:rPr lang="fr-CH" sz="2800" b="1" dirty="0" smtClean="0"/>
              <a:t>RECEPTEUR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411811"/>
          </a:xfrm>
        </p:spPr>
        <p:txBody>
          <a:bodyPr>
            <a:normAutofit/>
          </a:bodyPr>
          <a:lstStyle/>
          <a:p>
            <a:r>
              <a:rPr lang="fr-CH" sz="6000" b="1" dirty="0" smtClean="0"/>
              <a:t>LE BUT DE LA RECHERCHE SUR LE DIABÈTE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 fontScale="85000" lnSpcReduction="20000"/>
          </a:bodyPr>
          <a:lstStyle/>
          <a:p>
            <a:r>
              <a:rPr lang="fr-CH" sz="6000" b="1" dirty="0" smtClean="0">
                <a:solidFill>
                  <a:schemeClr val="tx1"/>
                </a:solidFill>
              </a:rPr>
              <a:t>QUI AVANCE RÉGULIÈREMENT EST DE …</a:t>
            </a:r>
          </a:p>
          <a:p>
            <a:endParaRPr lang="fr-FR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fr-CH" sz="5400" b="1" dirty="0" smtClean="0"/>
              <a:t>CELA A ÉTÉ FAIT EXPERIMENTALEMENT ET CA MARCHE!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3312368"/>
          </a:xfrm>
        </p:spPr>
        <p:txBody>
          <a:bodyPr>
            <a:normAutofit fontScale="85000" lnSpcReduction="10000"/>
          </a:bodyPr>
          <a:lstStyle/>
          <a:p>
            <a:r>
              <a:rPr lang="fr-CH" sz="4800" b="1" dirty="0" smtClean="0">
                <a:solidFill>
                  <a:schemeClr val="tx1"/>
                </a:solidFill>
              </a:rPr>
              <a:t> DES SOURIS </a:t>
            </a:r>
            <a:r>
              <a:rPr lang="fr-CH" sz="4800" b="1" dirty="0" smtClean="0">
                <a:solidFill>
                  <a:schemeClr val="tx1"/>
                </a:solidFill>
              </a:rPr>
              <a:t>PRÉSENTANT </a:t>
            </a:r>
            <a:r>
              <a:rPr lang="fr-CH" sz="4800" b="1" dirty="0" smtClean="0">
                <a:solidFill>
                  <a:schemeClr val="tx1"/>
                </a:solidFill>
              </a:rPr>
              <a:t>UN DIABETE DE TYPE 1 ONT </a:t>
            </a:r>
            <a:r>
              <a:rPr lang="fr-CH" sz="4800" b="1" dirty="0" smtClean="0">
                <a:solidFill>
                  <a:schemeClr val="tx1"/>
                </a:solidFill>
              </a:rPr>
              <a:t>NORMALISÉ </a:t>
            </a:r>
            <a:r>
              <a:rPr lang="fr-CH" sz="4800" b="1" dirty="0" smtClean="0">
                <a:solidFill>
                  <a:schemeClr val="tx1"/>
                </a:solidFill>
              </a:rPr>
              <a:t>LEUR </a:t>
            </a:r>
            <a:r>
              <a:rPr lang="fr-CH" sz="4800" b="1" dirty="0" smtClean="0">
                <a:solidFill>
                  <a:schemeClr val="tx1"/>
                </a:solidFill>
              </a:rPr>
              <a:t>GLYCÉMIE </a:t>
            </a:r>
            <a:r>
              <a:rPr lang="fr-CH" sz="4800" b="1" dirty="0" smtClean="0">
                <a:solidFill>
                  <a:schemeClr val="tx1"/>
                </a:solidFill>
              </a:rPr>
              <a:t>AVEC UN INHIBITEUR DU RECEPTEUR DU GLUCAGON</a:t>
            </a:r>
            <a:endParaRPr lang="fr-FR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Autofit/>
          </a:bodyPr>
          <a:lstStyle/>
          <a:p>
            <a:r>
              <a:rPr lang="fr-CH" sz="5400" b="1" dirty="0" smtClean="0"/>
              <a:t>MAIS BLOQUER LE GLUCAGON EST DANGEREUX EN RAISON </a:t>
            </a:r>
            <a:r>
              <a:rPr lang="fr-CH" sz="5400" b="1" dirty="0" smtClean="0"/>
              <a:t>D’HYPOGLYCÉMIE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H" sz="4400" b="1" dirty="0" smtClean="0">
                <a:solidFill>
                  <a:schemeClr val="tx1"/>
                </a:solidFill>
              </a:rPr>
              <a:t>SANS GLUCAGON IL FAUDRAIT MANGER  SANS </a:t>
            </a:r>
            <a:r>
              <a:rPr lang="fr-CH" sz="4400" b="1" dirty="0" smtClean="0">
                <a:solidFill>
                  <a:schemeClr val="tx1"/>
                </a:solidFill>
              </a:rPr>
              <a:t>ARRÊT </a:t>
            </a:r>
            <a:r>
              <a:rPr lang="fr-CH" sz="4400" b="1" dirty="0" smtClean="0">
                <a:solidFill>
                  <a:schemeClr val="tx1"/>
                </a:solidFill>
              </a:rPr>
              <a:t>POUR MAINTENIR SON TAUX DE SUCRE SANGUIN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3267794"/>
          </a:xfrm>
        </p:spPr>
        <p:txBody>
          <a:bodyPr>
            <a:normAutofit fontScale="90000"/>
          </a:bodyPr>
          <a:lstStyle/>
          <a:p>
            <a:r>
              <a:rPr lang="fr-CH" sz="6000" b="1" dirty="0" smtClean="0"/>
              <a:t>POUR LE TYPE 2 ON A DÉJÀ UNE APPROCHE </a:t>
            </a:r>
            <a:r>
              <a:rPr lang="fr-CH" sz="6000" b="1" dirty="0" smtClean="0"/>
              <a:t>THÉRAPEUTIQUE </a:t>
            </a:r>
            <a:r>
              <a:rPr lang="fr-CH" sz="6000" b="1" dirty="0" smtClean="0"/>
              <a:t>VIA L’ABAISSEMENT DU GLUCAGON: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872208"/>
          </a:xfrm>
        </p:spPr>
        <p:txBody>
          <a:bodyPr>
            <a:normAutofit/>
          </a:bodyPr>
          <a:lstStyle/>
          <a:p>
            <a:r>
              <a:rPr lang="fr-CH" sz="4800" b="1" dirty="0" smtClean="0">
                <a:solidFill>
                  <a:schemeClr val="tx1"/>
                </a:solidFill>
              </a:rPr>
              <a:t>LA </a:t>
            </a:r>
            <a:r>
              <a:rPr lang="fr-CH" sz="4800" b="1" dirty="0" smtClean="0">
                <a:solidFill>
                  <a:schemeClr val="tx1"/>
                </a:solidFill>
              </a:rPr>
              <a:t>THÉRAPIE </a:t>
            </a:r>
            <a:r>
              <a:rPr lang="fr-CH" sz="4800" b="1" dirty="0" smtClean="0">
                <a:solidFill>
                  <a:schemeClr val="tx1"/>
                </a:solidFill>
              </a:rPr>
              <a:t>PAR LES </a:t>
            </a:r>
            <a:r>
              <a:rPr lang="fr-CH" sz="4800" b="1" dirty="0" smtClean="0">
                <a:solidFill>
                  <a:schemeClr val="tx1"/>
                </a:solidFill>
              </a:rPr>
              <a:t>INCRÉTINES</a:t>
            </a:r>
            <a:endParaRPr lang="fr-FR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fr-CH" sz="5400" b="1" dirty="0" smtClean="0"/>
              <a:t>LES INHIBITEURS DE LA DPP4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sz="5400" b="1" dirty="0" smtClean="0">
                <a:solidFill>
                  <a:schemeClr val="tx1"/>
                </a:solidFill>
              </a:rPr>
              <a:t>LES AGONISTES DU GLP1</a:t>
            </a:r>
            <a:endParaRPr lang="fr-FR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buClr>
                <a:srgbClr val="001965"/>
              </a:buClr>
              <a:buFont typeface="Verdana" pitchFamily="34" charset="0"/>
              <a:buNone/>
            </a:pPr>
            <a:r>
              <a:rPr lang="en-US" smtClean="0">
                <a:cs typeface="Arial" charset="0"/>
                <a:sym typeface="Arial" charset="0"/>
              </a:rPr>
              <a:t>GLP-1: functional pancreatic effects</a:t>
            </a: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433388" y="6478588"/>
            <a:ext cx="6889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1965"/>
              </a:buClr>
              <a:buFont typeface="Verdana" pitchFamily="34" charset="0"/>
              <a:buNone/>
            </a:pPr>
            <a:r>
              <a:rPr lang="en-US" sz="900">
                <a:solidFill>
                  <a:srgbClr val="001965"/>
                </a:solidFill>
                <a:latin typeface="Verdana" pitchFamily="34" charset="0"/>
                <a:cs typeface="Arial" charset="0"/>
                <a:sym typeface="Arial" charset="0"/>
              </a:rPr>
              <a:t>Ørskov </a:t>
            </a:r>
            <a:r>
              <a:rPr lang="en-US" sz="900" i="1">
                <a:solidFill>
                  <a:srgbClr val="001965"/>
                </a:solidFill>
                <a:latin typeface="Verdana" pitchFamily="34" charset="0"/>
                <a:cs typeface="Arial" charset="0"/>
                <a:sym typeface="Arial" charset="0"/>
              </a:rPr>
              <a:t>et al. Endocrinology</a:t>
            </a:r>
            <a:r>
              <a:rPr lang="en-US" sz="900">
                <a:solidFill>
                  <a:srgbClr val="001965"/>
                </a:solidFill>
                <a:latin typeface="Verdana" pitchFamily="34" charset="0"/>
                <a:cs typeface="Arial" charset="0"/>
                <a:sym typeface="Arial" charset="0"/>
              </a:rPr>
              <a:t> 1988;123:2009–13; Drucker </a:t>
            </a:r>
            <a:r>
              <a:rPr lang="en-US" sz="900" i="1">
                <a:solidFill>
                  <a:srgbClr val="001965"/>
                </a:solidFill>
                <a:latin typeface="Verdana" pitchFamily="34" charset="0"/>
                <a:cs typeface="Arial" charset="0"/>
                <a:sym typeface="Arial" charset="0"/>
              </a:rPr>
              <a:t>et al. Proc Natl Acad Sci USA</a:t>
            </a:r>
            <a:r>
              <a:rPr lang="en-US" sz="900">
                <a:solidFill>
                  <a:srgbClr val="001965"/>
                </a:solidFill>
                <a:latin typeface="Verdana" pitchFamily="34" charset="0"/>
                <a:cs typeface="Arial" charset="0"/>
                <a:sym typeface="Arial" charset="0"/>
              </a:rPr>
              <a:t> 1987;84:3434–8</a:t>
            </a:r>
          </a:p>
        </p:txBody>
      </p:sp>
      <p:pic>
        <p:nvPicPr>
          <p:cNvPr id="1741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1981200"/>
            <a:ext cx="776287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fr-CH" sz="5400" b="1" dirty="0" smtClean="0"/>
              <a:t>EN SIMPLIFIANT CES MEDICAMENTS</a:t>
            </a:r>
            <a:br>
              <a:rPr lang="fr-CH" sz="5400" b="1" dirty="0" smtClean="0"/>
            </a:b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 fontScale="85000" lnSpcReduction="20000"/>
          </a:bodyPr>
          <a:lstStyle/>
          <a:p>
            <a:r>
              <a:rPr lang="fr-CH" sz="4800" b="1" dirty="0" smtClean="0">
                <a:solidFill>
                  <a:schemeClr val="tx1"/>
                </a:solidFill>
              </a:rPr>
              <a:t>STIMULENT LA </a:t>
            </a:r>
            <a:r>
              <a:rPr lang="fr-CH" sz="4800" b="1" dirty="0" smtClean="0">
                <a:solidFill>
                  <a:schemeClr val="tx1"/>
                </a:solidFill>
              </a:rPr>
              <a:t>SECRÉTION </a:t>
            </a:r>
            <a:r>
              <a:rPr lang="fr-CH" sz="4800" b="1" dirty="0" smtClean="0">
                <a:solidFill>
                  <a:schemeClr val="tx1"/>
                </a:solidFill>
              </a:rPr>
              <a:t>D’INSULINE</a:t>
            </a:r>
          </a:p>
          <a:p>
            <a:r>
              <a:rPr lang="fr-CH" sz="4800" b="1" dirty="0" smtClean="0">
                <a:solidFill>
                  <a:schemeClr val="tx1"/>
                </a:solidFill>
              </a:rPr>
              <a:t>DIMINUENT LA </a:t>
            </a:r>
            <a:r>
              <a:rPr lang="fr-CH" sz="4800" b="1" dirty="0" smtClean="0">
                <a:solidFill>
                  <a:schemeClr val="tx1"/>
                </a:solidFill>
              </a:rPr>
              <a:t>SECRÉTION </a:t>
            </a:r>
            <a:r>
              <a:rPr lang="fr-CH" sz="4800" b="1" dirty="0" smtClean="0">
                <a:solidFill>
                  <a:schemeClr val="tx1"/>
                </a:solidFill>
              </a:rPr>
              <a:t>DE GLUCAGON</a:t>
            </a:r>
          </a:p>
          <a:p>
            <a:r>
              <a:rPr lang="fr-CH" sz="4800" b="1" dirty="0" smtClean="0">
                <a:solidFill>
                  <a:schemeClr val="tx1"/>
                </a:solidFill>
              </a:rPr>
              <a:t>RALENTISSENT LA VIDANGE GASTRIQUE</a:t>
            </a:r>
            <a:endParaRPr lang="fr-FR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thomas\Mes documents\DSC00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066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476250"/>
            <a:ext cx="37798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H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RETABLIR PAR LES</a:t>
            </a:r>
          </a:p>
          <a:p>
            <a:pPr>
              <a:defRPr/>
            </a:pPr>
            <a:r>
              <a:rPr lang="fr-CH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INCRETINES </a:t>
            </a:r>
          </a:p>
          <a:p>
            <a:pPr>
              <a:defRPr/>
            </a:pPr>
            <a:r>
              <a:rPr lang="fr-CH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L’HARMONIE DU </a:t>
            </a:r>
          </a:p>
          <a:p>
            <a:pPr>
              <a:defRPr/>
            </a:pPr>
            <a:r>
              <a:rPr lang="fr-CH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COUPLE</a:t>
            </a:r>
            <a:endParaRPr lang="fr-FR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2" name="ZoneTexte 3"/>
          <p:cNvSpPr txBox="1">
            <a:spLocks noChangeArrowheads="1"/>
          </p:cNvSpPr>
          <p:nvPr/>
        </p:nvSpPr>
        <p:spPr bwMode="auto">
          <a:xfrm>
            <a:off x="1692275" y="5157788"/>
            <a:ext cx="2143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/>
              <a:t>CELL ALPHA</a:t>
            </a:r>
            <a:endParaRPr lang="fr-FR" b="1"/>
          </a:p>
        </p:txBody>
      </p:sp>
      <p:sp>
        <p:nvSpPr>
          <p:cNvPr id="43013" name="ZoneTexte 4"/>
          <p:cNvSpPr txBox="1">
            <a:spLocks noChangeArrowheads="1"/>
          </p:cNvSpPr>
          <p:nvPr/>
        </p:nvSpPr>
        <p:spPr bwMode="auto">
          <a:xfrm>
            <a:off x="4859338" y="5229225"/>
            <a:ext cx="189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/>
              <a:t>CELL BETA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3240360"/>
          </a:xfrm>
        </p:spPr>
        <p:txBody>
          <a:bodyPr>
            <a:noAutofit/>
          </a:bodyPr>
          <a:lstStyle/>
          <a:p>
            <a:r>
              <a:rPr lang="fr-CH" b="1" dirty="0" smtClean="0"/>
              <a:t>ABORDER </a:t>
            </a:r>
            <a:r>
              <a:rPr lang="fr-CH" b="1" dirty="0" smtClean="0"/>
              <a:t>LE DIABÈTE </a:t>
            </a:r>
            <a:r>
              <a:rPr lang="fr-CH" b="1" dirty="0" smtClean="0"/>
              <a:t>PAR L’ANGLE </a:t>
            </a:r>
            <a:r>
              <a:rPr lang="fr-CH" b="1" dirty="0" smtClean="0"/>
              <a:t>D’EMPÊCHER </a:t>
            </a:r>
            <a:r>
              <a:rPr lang="fr-CH" b="1" dirty="0" smtClean="0"/>
              <a:t>LA </a:t>
            </a:r>
            <a:r>
              <a:rPr lang="fr-CH" b="1" dirty="0" smtClean="0"/>
              <a:t>GLYCÉME </a:t>
            </a:r>
            <a:r>
              <a:rPr lang="fr-CH" b="1" dirty="0" smtClean="0"/>
              <a:t>DE MONTER VIA L’INHIBITION DE LA </a:t>
            </a:r>
            <a:r>
              <a:rPr lang="fr-CH" b="1" dirty="0" smtClean="0"/>
              <a:t>NÉOGLUCOGENÈSE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240360"/>
          </a:xfrm>
        </p:spPr>
        <p:txBody>
          <a:bodyPr>
            <a:normAutofit/>
          </a:bodyPr>
          <a:lstStyle/>
          <a:p>
            <a:r>
              <a:rPr lang="fr-CH" sz="4400" b="1" dirty="0" smtClean="0">
                <a:solidFill>
                  <a:schemeClr val="tx1"/>
                </a:solidFill>
              </a:rPr>
              <a:t>PLUTÔT  QUE DE BAISSER LA </a:t>
            </a:r>
            <a:r>
              <a:rPr lang="fr-CH" sz="4400" b="1" dirty="0" smtClean="0">
                <a:solidFill>
                  <a:schemeClr val="tx1"/>
                </a:solidFill>
              </a:rPr>
              <a:t>GLYCÉMIE </a:t>
            </a:r>
            <a:r>
              <a:rPr lang="fr-CH" sz="4400" b="1" dirty="0" smtClean="0">
                <a:solidFill>
                  <a:schemeClr val="tx1"/>
                </a:solidFill>
              </a:rPr>
              <a:t>PAR L’INSULINE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24936" cy="3240359"/>
          </a:xfrm>
        </p:spPr>
        <p:txBody>
          <a:bodyPr>
            <a:normAutofit fontScale="90000"/>
          </a:bodyPr>
          <a:lstStyle/>
          <a:p>
            <a:r>
              <a:rPr lang="fr-CH" sz="5300" b="1" dirty="0" smtClean="0"/>
              <a:t>AURA CERTAINEMENT UN </a:t>
            </a:r>
            <a:r>
              <a:rPr lang="fr-CH" sz="5300" b="1" dirty="0" smtClean="0"/>
              <a:t>DÉVELOPPEMENT </a:t>
            </a:r>
            <a:r>
              <a:rPr lang="fr-CH" sz="5300" b="1" dirty="0" smtClean="0"/>
              <a:t>IMPORTANT DANS LE FUTUR DE TRAITEMENT DU </a:t>
            </a:r>
            <a:r>
              <a:rPr lang="fr-CH" sz="5300" b="1" dirty="0" smtClean="0"/>
              <a:t>DIABÈTE </a:t>
            </a:r>
            <a:r>
              <a:rPr lang="fr-CH" sz="5300" b="1" dirty="0" smtClean="0"/>
              <a:t>DE TYPE </a:t>
            </a:r>
            <a:r>
              <a:rPr lang="fr-CH" sz="6000" b="1" dirty="0" smtClean="0"/>
              <a:t>2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077072"/>
            <a:ext cx="6544816" cy="1944216"/>
          </a:xfrm>
          <a:ln w="7620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r-CH" sz="6000" b="1" dirty="0" smtClean="0">
                <a:solidFill>
                  <a:schemeClr val="tx1"/>
                </a:solidFill>
              </a:rPr>
              <a:t>ET LE CONTRÔLE DU GLUCAGON EN SERA UNE DES </a:t>
            </a:r>
            <a:r>
              <a:rPr lang="fr-CH" sz="6000" b="1" dirty="0" smtClean="0">
                <a:solidFill>
                  <a:schemeClr val="tx1"/>
                </a:solidFill>
              </a:rPr>
              <a:t>CLÉS </a:t>
            </a:r>
            <a:r>
              <a:rPr lang="fr-CH" sz="6000" b="1" dirty="0" smtClean="0">
                <a:solidFill>
                  <a:schemeClr val="tx1"/>
                </a:solidFill>
              </a:rPr>
              <a:t>PRICIPALE</a:t>
            </a:r>
            <a:endParaRPr lang="fr-FR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Documents and Settings\thomas\Mes documents\Mes images\madagascar1\Nouveau dossier\Nouveau dossier\Fil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140528" cy="7137101"/>
          </a:xfrm>
          <a:prstGeom prst="rect">
            <a:avLst/>
          </a:prstGeom>
          <a:noFill/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838200" y="5222875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4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6197" name="Rectangle 5"/>
          <p:cNvSpPr>
            <a:spLocks noGrp="1"/>
          </p:cNvSpPr>
          <p:nvPr>
            <p:ph type="ctrTitle"/>
          </p:nvPr>
        </p:nvSpPr>
        <p:spPr>
          <a:xfrm>
            <a:off x="-324544" y="3933056"/>
            <a:ext cx="9937104" cy="2924944"/>
          </a:xfrm>
        </p:spPr>
        <p:txBody>
          <a:bodyPr>
            <a:noAutofit/>
          </a:bodyPr>
          <a:lstStyle/>
          <a:p>
            <a:r>
              <a:rPr lang="fr-CH" sz="5400" b="1" dirty="0" smtClean="0">
                <a:solidFill>
                  <a:srgbClr val="FF0000"/>
                </a:solidFill>
                <a:latin typeface="Arial" charset="0"/>
              </a:rPr>
              <a:t>J’ESPERE QUE CE N’ÉTAIT PAS </a:t>
            </a:r>
            <a:r>
              <a:rPr lang="fr-CH" sz="5400" b="1" smtClean="0">
                <a:solidFill>
                  <a:srgbClr val="FF0000"/>
                </a:solidFill>
                <a:latin typeface="Arial" charset="0"/>
              </a:rPr>
              <a:t>TROP </a:t>
            </a:r>
            <a:r>
              <a:rPr lang="fr-CH" sz="5400" b="1" smtClean="0">
                <a:solidFill>
                  <a:srgbClr val="FF0000"/>
                </a:solidFill>
                <a:latin typeface="Arial" charset="0"/>
              </a:rPr>
              <a:t>COMPLIQUÉ ET JE </a:t>
            </a:r>
            <a:r>
              <a:rPr lang="fr-CH" sz="5400" b="1" dirty="0" smtClean="0">
                <a:solidFill>
                  <a:srgbClr val="FF0000"/>
                </a:solidFill>
                <a:latin typeface="Arial" charset="0"/>
              </a:rPr>
              <a:t>VOUS REMERCIE DE´    VOTRE  ATTENTION</a:t>
            </a:r>
            <a:endParaRPr lang="fr-FR" sz="54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thomas\Mes documents\Copie de sabl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283020"/>
            <a:ext cx="5256584" cy="714102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67" name="Line 3"/>
          <p:cNvSpPr>
            <a:spLocks noChangeShapeType="1"/>
          </p:cNvSpPr>
          <p:nvPr/>
        </p:nvSpPr>
        <p:spPr bwMode="auto">
          <a:xfrm flipH="1" flipV="1">
            <a:off x="4800600" y="3352800"/>
            <a:ext cx="312420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1447800" y="3352800"/>
            <a:ext cx="29718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43000" y="4876800"/>
            <a:ext cx="7407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CH" sz="2800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3657600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CH" sz="3200" b="1" dirty="0">
              <a:solidFill>
                <a:srgbClr val="FF0000"/>
              </a:solidFill>
            </a:endParaRP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  <p:bldP spid="36869" grpId="0" autoUpdateAnimBg="0"/>
      <p:bldP spid="368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44215"/>
          </a:xfrm>
        </p:spPr>
        <p:txBody>
          <a:bodyPr>
            <a:noAutofit/>
          </a:bodyPr>
          <a:lstStyle/>
          <a:p>
            <a:r>
              <a:rPr lang="fr-CH" sz="9600" b="1" dirty="0" smtClean="0"/>
              <a:t>LE GLUCAGON</a:t>
            </a:r>
            <a:endParaRPr lang="fr-FR" sz="9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848872" cy="2281808"/>
          </a:xfrm>
        </p:spPr>
        <p:txBody>
          <a:bodyPr>
            <a:noAutofit/>
          </a:bodyPr>
          <a:lstStyle/>
          <a:p>
            <a:r>
              <a:rPr lang="fr-CH" sz="6000" b="1" dirty="0" smtClean="0">
                <a:solidFill>
                  <a:schemeClr val="tx1"/>
                </a:solidFill>
              </a:rPr>
              <a:t>QUEL ROLE JOUE-T-IL DANS LE </a:t>
            </a:r>
            <a:r>
              <a:rPr lang="fr-CH" sz="6000" b="1" dirty="0" smtClean="0">
                <a:solidFill>
                  <a:schemeClr val="tx1"/>
                </a:solidFill>
              </a:rPr>
              <a:t>DIABÈTE</a:t>
            </a:r>
            <a:r>
              <a:rPr lang="fr-CH" sz="6000" b="1" dirty="0" smtClean="0">
                <a:solidFill>
                  <a:schemeClr val="tx1"/>
                </a:solidFill>
              </a:rPr>
              <a:t>?</a:t>
            </a:r>
            <a:endParaRPr lang="fr-FR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56183"/>
          </a:xfrm>
        </p:spPr>
        <p:txBody>
          <a:bodyPr>
            <a:noAutofit/>
          </a:bodyPr>
          <a:lstStyle/>
          <a:p>
            <a:r>
              <a:rPr lang="fr-CH" sz="6000" b="1" dirty="0" smtClean="0"/>
              <a:t>QUAND ON </a:t>
            </a:r>
            <a:r>
              <a:rPr lang="fr-CH" sz="6000" b="1" dirty="0" smtClean="0"/>
              <a:t>ÉVOQUE </a:t>
            </a:r>
            <a:r>
              <a:rPr lang="fr-CH" sz="6000" b="1" dirty="0" smtClean="0"/>
              <a:t>LE </a:t>
            </a:r>
            <a:r>
              <a:rPr lang="fr-CH" sz="6000" b="1" dirty="0" smtClean="0"/>
              <a:t>DIABÈTE </a:t>
            </a:r>
            <a:r>
              <a:rPr lang="fr-CH" sz="6000" b="1" dirty="0" smtClean="0"/>
              <a:t>ON </a:t>
            </a:r>
            <a:r>
              <a:rPr lang="fr-CH" sz="6000" b="1" dirty="0" smtClean="0"/>
              <a:t>RÉSUME</a:t>
            </a:r>
            <a:r>
              <a:rPr lang="fr-CH" sz="6000" b="1" dirty="0" smtClean="0"/>
              <a:t>: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Autofit/>
          </a:bodyPr>
          <a:lstStyle/>
          <a:p>
            <a:r>
              <a:rPr lang="fr-CH" sz="6000" b="1" dirty="0" smtClean="0">
                <a:solidFill>
                  <a:schemeClr val="tx1"/>
                </a:solidFill>
              </a:rPr>
              <a:t>DIABÈTE=TROP </a:t>
            </a:r>
            <a:r>
              <a:rPr lang="fr-CH" sz="6000" b="1" dirty="0" smtClean="0">
                <a:solidFill>
                  <a:schemeClr val="tx1"/>
                </a:solidFill>
              </a:rPr>
              <a:t>DE SUCRE=MANQUE D’INSULINE</a:t>
            </a:r>
            <a:endParaRPr lang="fr-FR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thomas\Mes documents\Mes images\2008-11-11\Photo 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457200"/>
            <a:ext cx="10363200" cy="10409238"/>
          </a:xfrm>
          <a:prstGeom prst="rect">
            <a:avLst/>
          </a:prstGeom>
          <a:noFill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71600" y="3495675"/>
            <a:ext cx="2801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800" b="1">
                <a:solidFill>
                  <a:srgbClr val="FFFF00"/>
                </a:solidFill>
              </a:rPr>
              <a:t>INSULINE</a:t>
            </a:r>
            <a:endParaRPr lang="fr-FR" sz="2800" b="1">
              <a:solidFill>
                <a:srgbClr val="FFFF0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400800" y="3495675"/>
            <a:ext cx="249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800" b="1">
                <a:solidFill>
                  <a:srgbClr val="FFFF00"/>
                </a:solidFill>
              </a:rPr>
              <a:t>CELL BETA</a:t>
            </a:r>
            <a:endParaRPr lang="fr-FR" sz="2800" b="1">
              <a:solidFill>
                <a:srgbClr val="FFFF00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57356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3600" b="1" dirty="0" smtClean="0">
                <a:solidFill>
                  <a:srgbClr val="FF0000"/>
                </a:solidFill>
                <a:latin typeface="Arial" charset="0"/>
              </a:rPr>
              <a:t>BASE DE LA THERAPIE DU DIABETE</a:t>
            </a:r>
          </a:p>
          <a:p>
            <a:endParaRPr lang="fr-FR" sz="36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600399"/>
          </a:xfrm>
        </p:spPr>
        <p:txBody>
          <a:bodyPr>
            <a:normAutofit fontScale="90000"/>
          </a:bodyPr>
          <a:lstStyle/>
          <a:p>
            <a:r>
              <a:rPr lang="fr-CH" sz="5400" b="1" dirty="0" smtClean="0"/>
              <a:t>MAIS CE CONCEPT NE TIENT PAS DU TOUT COMPTE D’UN ACTEUR IMPORTANT DANS LE </a:t>
            </a:r>
            <a:r>
              <a:rPr lang="fr-CH" sz="5400" b="1" dirty="0" smtClean="0"/>
              <a:t>RÉGULATION </a:t>
            </a:r>
            <a:r>
              <a:rPr lang="fr-CH" sz="5400" b="1" dirty="0" smtClean="0"/>
              <a:t>DE LA </a:t>
            </a:r>
            <a:r>
              <a:rPr lang="fr-CH" sz="5400" b="1" dirty="0" smtClean="0"/>
              <a:t>GLYCÉMIE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r>
              <a:rPr lang="fr-CH" sz="6600" b="1" dirty="0" smtClean="0">
                <a:solidFill>
                  <a:schemeClr val="tx1"/>
                </a:solidFill>
              </a:rPr>
              <a:t>LE GLUCAGON</a:t>
            </a:r>
            <a:endParaRPr lang="fr-FR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57d5168d2_ilot-Langerhans-cellules-beta-pancreatiqu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05543"/>
            <a:ext cx="9396536" cy="766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fr-CH" sz="6600" b="1" dirty="0" smtClean="0"/>
              <a:t>QUEL EST LE </a:t>
            </a:r>
            <a:r>
              <a:rPr lang="fr-CH" sz="6600" b="1" dirty="0" smtClean="0"/>
              <a:t>RÔLE </a:t>
            </a:r>
            <a:r>
              <a:rPr lang="fr-CH" sz="6600" b="1" dirty="0" smtClean="0"/>
              <a:t>DU GLUCAGON ?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 fontScale="92500" lnSpcReduction="10000"/>
          </a:bodyPr>
          <a:lstStyle/>
          <a:p>
            <a:r>
              <a:rPr lang="fr-CH" sz="5400" b="1" dirty="0" smtClean="0">
                <a:solidFill>
                  <a:schemeClr val="tx1"/>
                </a:solidFill>
              </a:rPr>
              <a:t>L’OPPOSÉ </a:t>
            </a:r>
            <a:r>
              <a:rPr lang="fr-CH" sz="5400" b="1" dirty="0" smtClean="0">
                <a:solidFill>
                  <a:schemeClr val="tx1"/>
                </a:solidFill>
              </a:rPr>
              <a:t>DE CELUI DE L’INSULINE,IL FAIT MONTER LA </a:t>
            </a:r>
            <a:r>
              <a:rPr lang="fr-CH" sz="5400" b="1" dirty="0" smtClean="0">
                <a:solidFill>
                  <a:schemeClr val="tx1"/>
                </a:solidFill>
              </a:rPr>
              <a:t>GLYCÉMIE </a:t>
            </a:r>
            <a:endParaRPr lang="fr-FR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530</Words>
  <Application>Microsoft Office PowerPoint</Application>
  <PresentationFormat>Affichage à l'écran (4:3)</PresentationFormat>
  <Paragraphs>75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22ÈME JOURNÉE ROMANDE DU DIABÈTE</vt:lpstr>
      <vt:lpstr>LE BUT DE LA RECHERCHE SUR LE DIABÈTE</vt:lpstr>
      <vt:lpstr>Diapositive 3</vt:lpstr>
      <vt:lpstr>LE GLUCAGON</vt:lpstr>
      <vt:lpstr>QUAND ON ÉVOQUE LE DIABÈTE ON RÉSUME:</vt:lpstr>
      <vt:lpstr>Diapositive 6</vt:lpstr>
      <vt:lpstr>MAIS CE CONCEPT NE TIENT PAS DU TOUT COMPTE D’UN ACTEUR IMPORTANT DANS LE RÉGULATION DE LA GLYCÉMIE</vt:lpstr>
      <vt:lpstr>Diapositive 8</vt:lpstr>
      <vt:lpstr>QUEL EST LE RÔLE DU GLUCAGON ?</vt:lpstr>
      <vt:lpstr>LE GLUCAGON A UN RÔLE PRIMORDIAL DANS L’HYPOGLYCÉMIE</vt:lpstr>
      <vt:lpstr>LES CELLULES ALPHA ET BETA TRAVAILLENT ENSEMBLE  </vt:lpstr>
      <vt:lpstr>L’HYPERGLYCÉMIE DANS LE DIABÈTE DE TYPE 2</vt:lpstr>
      <vt:lpstr>Diapositive 13</vt:lpstr>
      <vt:lpstr>IL EST CLAIR QUE SI ON ARRIVAIT A « CALMER »LA CELLULE ALPHA</vt:lpstr>
      <vt:lpstr>LA CELLULE BETA EST ÉPUISÉE PAR L’HYPERACTIVITÉ DE LA CELLULE ALPHA</vt:lpstr>
      <vt:lpstr>JUSQU’A NÉCESSITER UNE INSULINOTHÉRAPIE</vt:lpstr>
      <vt:lpstr>ET SI ON NEUTRALISAIT LE GLUCAGON?</vt:lpstr>
      <vt:lpstr>Diapositive 18</vt:lpstr>
      <vt:lpstr>Diapositive 19</vt:lpstr>
      <vt:lpstr>CELA A ÉTÉ FAIT EXPERIMENTALEMENT ET CA MARCHE!</vt:lpstr>
      <vt:lpstr>MAIS BLOQUER LE GLUCAGON EST DANGEREUX EN RAISON D’HYPOGLYCÉMIE</vt:lpstr>
      <vt:lpstr>POUR LE TYPE 2 ON A DÉJÀ UNE APPROCHE THÉRAPEUTIQUE VIA L’ABAISSEMENT DU GLUCAGON:</vt:lpstr>
      <vt:lpstr>LES INHIBITEURS DE LA DPP4</vt:lpstr>
      <vt:lpstr>GLP-1: functional pancreatic effects</vt:lpstr>
      <vt:lpstr>EN SIMPLIFIANT CES MEDICAMENTS </vt:lpstr>
      <vt:lpstr>Diapositive 26</vt:lpstr>
      <vt:lpstr>ABORDER LE DIABÈTE PAR L’ANGLE D’EMPÊCHER LA GLYCÉME DE MONTER VIA L’INHIBITION DE LA NÉOGLUCOGENÈSE</vt:lpstr>
      <vt:lpstr>AURA CERTAINEMENT UN DÉVELOPPEMENT IMPORTANT DANS LE FUTUR DE TRAITEMENT DU DIABÈTE DE TYPE 2</vt:lpstr>
      <vt:lpstr>J’ESPERE QUE CE N’ÉTAIT PAS TROP COMPLIQUÉ ET JE VOUS REMERCIE DE´    VOTRE 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GLUCAGON</dc:title>
  <dc:creator>User</dc:creator>
  <cp:lastModifiedBy>User</cp:lastModifiedBy>
  <cp:revision>39</cp:revision>
  <dcterms:created xsi:type="dcterms:W3CDTF">2017-11-01T16:35:18Z</dcterms:created>
  <dcterms:modified xsi:type="dcterms:W3CDTF">2017-11-05T15:27:29Z</dcterms:modified>
</cp:coreProperties>
</file>