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9"/>
  </p:notesMasterIdLst>
  <p:sldIdLst>
    <p:sldId id="257" r:id="rId2"/>
    <p:sldId id="258" r:id="rId3"/>
    <p:sldId id="260" r:id="rId4"/>
    <p:sldId id="261" r:id="rId5"/>
    <p:sldId id="312" r:id="rId6"/>
    <p:sldId id="262" r:id="rId7"/>
    <p:sldId id="263" r:id="rId8"/>
    <p:sldId id="266" r:id="rId9"/>
    <p:sldId id="267" r:id="rId10"/>
    <p:sldId id="268" r:id="rId11"/>
    <p:sldId id="269" r:id="rId12"/>
    <p:sldId id="270" r:id="rId13"/>
    <p:sldId id="271" r:id="rId14"/>
    <p:sldId id="272" r:id="rId15"/>
    <p:sldId id="273" r:id="rId16"/>
    <p:sldId id="274" r:id="rId17"/>
    <p:sldId id="275" r:id="rId18"/>
    <p:sldId id="276" r:id="rId19"/>
    <p:sldId id="277" r:id="rId20"/>
    <p:sldId id="278" r:id="rId21"/>
    <p:sldId id="282" r:id="rId22"/>
    <p:sldId id="279" r:id="rId23"/>
    <p:sldId id="283" r:id="rId24"/>
    <p:sldId id="284" r:id="rId25"/>
    <p:sldId id="285" r:id="rId26"/>
    <p:sldId id="286" r:id="rId27"/>
    <p:sldId id="287" r:id="rId28"/>
    <p:sldId id="288" r:id="rId29"/>
    <p:sldId id="289" r:id="rId30"/>
    <p:sldId id="309" r:id="rId31"/>
    <p:sldId id="308" r:id="rId32"/>
    <p:sldId id="290" r:id="rId33"/>
    <p:sldId id="310" r:id="rId34"/>
    <p:sldId id="311" r:id="rId35"/>
    <p:sldId id="291" r:id="rId36"/>
    <p:sldId id="293" r:id="rId37"/>
    <p:sldId id="294" r:id="rId38"/>
    <p:sldId id="295" r:id="rId39"/>
    <p:sldId id="296" r:id="rId40"/>
    <p:sldId id="298" r:id="rId41"/>
    <p:sldId id="300" r:id="rId42"/>
    <p:sldId id="301" r:id="rId43"/>
    <p:sldId id="303" r:id="rId44"/>
    <p:sldId id="304" r:id="rId45"/>
    <p:sldId id="306" r:id="rId46"/>
    <p:sldId id="305" r:id="rId47"/>
    <p:sldId id="307" r:id="rId48"/>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66" d="100"/>
          <a:sy n="66" d="100"/>
        </p:scale>
        <p:origin x="-1400" y="-11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printerSettings" Target="printerSettings/printerSettings1.bin"/><Relationship Id="rId51" Type="http://schemas.openxmlformats.org/officeDocument/2006/relationships/presProps" Target="presProps.xml"/><Relationship Id="rId52" Type="http://schemas.openxmlformats.org/officeDocument/2006/relationships/viewProps" Target="viewProps.xml"/><Relationship Id="rId53" Type="http://schemas.openxmlformats.org/officeDocument/2006/relationships/theme" Target="theme/theme1.xml"/><Relationship Id="rId54"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616C7C7-0A61-4D45-A510-C5703F8B5EE3}" type="doc">
      <dgm:prSet loTypeId="urn:microsoft.com/office/officeart/2005/8/layout/vProcess5" loCatId="" qsTypeId="urn:microsoft.com/office/officeart/2005/8/quickstyle/simple4" qsCatId="simple" csTypeId="urn:microsoft.com/office/officeart/2005/8/colors/accent1_2" csCatId="accent1" phldr="1"/>
      <dgm:spPr/>
      <dgm:t>
        <a:bodyPr/>
        <a:lstStyle/>
        <a:p>
          <a:endParaRPr lang="fr-FR"/>
        </a:p>
      </dgm:t>
    </dgm:pt>
    <dgm:pt modelId="{253390A6-0C73-0B44-A1E7-CC82BCFC1292}">
      <dgm:prSet custT="1"/>
      <dgm:spPr>
        <a:solidFill>
          <a:schemeClr val="accent6"/>
        </a:solidFill>
      </dgm:spPr>
      <dgm:t>
        <a:bodyPr/>
        <a:lstStyle/>
        <a:p>
          <a:pPr rtl="0"/>
          <a:r>
            <a:rPr lang="fr-FR" sz="2400" dirty="0" smtClean="0">
              <a:solidFill>
                <a:schemeClr val="tx1"/>
              </a:solidFill>
            </a:rPr>
            <a:t>Gestion de l’alimentation</a:t>
          </a:r>
          <a:endParaRPr lang="fr-FR" sz="1400" dirty="0">
            <a:solidFill>
              <a:schemeClr val="tx1"/>
            </a:solidFill>
          </a:endParaRPr>
        </a:p>
      </dgm:t>
    </dgm:pt>
    <dgm:pt modelId="{18E02ABE-CABD-414D-AEF7-F40A954F7803}" type="parTrans" cxnId="{400F2536-C8BC-5B47-976A-62420A3D8297}">
      <dgm:prSet/>
      <dgm:spPr/>
      <dgm:t>
        <a:bodyPr/>
        <a:lstStyle/>
        <a:p>
          <a:endParaRPr lang="fr-FR" sz="1200"/>
        </a:p>
      </dgm:t>
    </dgm:pt>
    <dgm:pt modelId="{2983B38F-2A0D-8249-9CD3-93A903F63478}" type="sibTrans" cxnId="{400F2536-C8BC-5B47-976A-62420A3D8297}">
      <dgm:prSet custT="1"/>
      <dgm:spPr/>
      <dgm:t>
        <a:bodyPr/>
        <a:lstStyle/>
        <a:p>
          <a:endParaRPr lang="fr-FR" sz="1600"/>
        </a:p>
      </dgm:t>
    </dgm:pt>
    <dgm:pt modelId="{3489DFD3-4FDF-6D4A-B1C3-2EE6499D8EFF}">
      <dgm:prSet custT="1"/>
      <dgm:spPr>
        <a:solidFill>
          <a:srgbClr val="F79646"/>
        </a:solidFill>
      </dgm:spPr>
      <dgm:t>
        <a:bodyPr/>
        <a:lstStyle/>
        <a:p>
          <a:pPr rtl="0"/>
          <a:r>
            <a:rPr lang="fr-FR" sz="2400" dirty="0" smtClean="0">
              <a:solidFill>
                <a:schemeClr val="tx1"/>
              </a:solidFill>
            </a:rPr>
            <a:t>Gestion de l’activité physique</a:t>
          </a:r>
          <a:endParaRPr lang="fr-FR" sz="1400" dirty="0">
            <a:solidFill>
              <a:schemeClr val="tx1"/>
            </a:solidFill>
          </a:endParaRPr>
        </a:p>
      </dgm:t>
    </dgm:pt>
    <dgm:pt modelId="{71690450-3A91-C841-A4C5-A693858EA5A7}" type="parTrans" cxnId="{A5D3C904-AC26-5240-9CE7-302EBBFD4E5F}">
      <dgm:prSet/>
      <dgm:spPr/>
      <dgm:t>
        <a:bodyPr/>
        <a:lstStyle/>
        <a:p>
          <a:endParaRPr lang="fr-FR" sz="1200"/>
        </a:p>
      </dgm:t>
    </dgm:pt>
    <dgm:pt modelId="{CF6362E0-AB69-AD47-8F7E-BD8692805F24}" type="sibTrans" cxnId="{A5D3C904-AC26-5240-9CE7-302EBBFD4E5F}">
      <dgm:prSet custT="1"/>
      <dgm:spPr/>
      <dgm:t>
        <a:bodyPr/>
        <a:lstStyle/>
        <a:p>
          <a:endParaRPr lang="fr-FR" sz="1600"/>
        </a:p>
      </dgm:t>
    </dgm:pt>
    <dgm:pt modelId="{1E860143-731C-FA4D-A19E-D03E7131E9C6}">
      <dgm:prSet custT="1"/>
      <dgm:spPr>
        <a:solidFill>
          <a:srgbClr val="F79646"/>
        </a:solidFill>
      </dgm:spPr>
      <dgm:t>
        <a:bodyPr/>
        <a:lstStyle/>
        <a:p>
          <a:pPr rtl="0"/>
          <a:r>
            <a:rPr lang="fr-FR" sz="2400" dirty="0" smtClean="0">
              <a:solidFill>
                <a:schemeClr val="tx1"/>
              </a:solidFill>
            </a:rPr>
            <a:t>Connaissances de la maladie </a:t>
          </a:r>
          <a:endParaRPr lang="fr-FR" sz="1400" dirty="0">
            <a:solidFill>
              <a:schemeClr val="tx1"/>
            </a:solidFill>
          </a:endParaRPr>
        </a:p>
      </dgm:t>
    </dgm:pt>
    <dgm:pt modelId="{DE7F0AD1-41C8-D242-ACA7-D84824AB90F3}" type="parTrans" cxnId="{C280C1C3-094E-7C47-9B6A-77D50F745208}">
      <dgm:prSet/>
      <dgm:spPr/>
      <dgm:t>
        <a:bodyPr/>
        <a:lstStyle/>
        <a:p>
          <a:endParaRPr lang="fr-FR" sz="1200"/>
        </a:p>
      </dgm:t>
    </dgm:pt>
    <dgm:pt modelId="{DA4D2C9C-F3A9-6942-AAD7-F34CD9DE4CB4}" type="sibTrans" cxnId="{C280C1C3-094E-7C47-9B6A-77D50F745208}">
      <dgm:prSet custT="1"/>
      <dgm:spPr/>
      <dgm:t>
        <a:bodyPr/>
        <a:lstStyle/>
        <a:p>
          <a:endParaRPr lang="fr-FR" sz="1600"/>
        </a:p>
      </dgm:t>
    </dgm:pt>
    <dgm:pt modelId="{BCF901D2-3FCD-374B-AF5A-9B7601C32FF2}">
      <dgm:prSet custT="1"/>
      <dgm:spPr>
        <a:solidFill>
          <a:srgbClr val="F79646"/>
        </a:solidFill>
      </dgm:spPr>
      <dgm:t>
        <a:bodyPr/>
        <a:lstStyle/>
        <a:p>
          <a:pPr rtl="0"/>
          <a:r>
            <a:rPr lang="fr-FR" sz="2400" dirty="0" smtClean="0">
              <a:solidFill>
                <a:schemeClr val="tx1"/>
              </a:solidFill>
            </a:rPr>
            <a:t>Indications pour les imprévus</a:t>
          </a:r>
          <a:endParaRPr lang="fr-FR" sz="2400" dirty="0">
            <a:solidFill>
              <a:schemeClr val="tx1"/>
            </a:solidFill>
          </a:endParaRPr>
        </a:p>
      </dgm:t>
    </dgm:pt>
    <dgm:pt modelId="{54634BF0-9A46-D742-AB29-4C2F8029F10B}" type="parTrans" cxnId="{1807BDC0-18AC-654F-AF5B-B2B6F55BC48D}">
      <dgm:prSet/>
      <dgm:spPr/>
      <dgm:t>
        <a:bodyPr/>
        <a:lstStyle/>
        <a:p>
          <a:endParaRPr lang="fr-FR" sz="1200"/>
        </a:p>
      </dgm:t>
    </dgm:pt>
    <dgm:pt modelId="{8E70E449-06CE-8444-AC36-50000B7B857D}" type="sibTrans" cxnId="{1807BDC0-18AC-654F-AF5B-B2B6F55BC48D}">
      <dgm:prSet custT="1"/>
      <dgm:spPr/>
      <dgm:t>
        <a:bodyPr/>
        <a:lstStyle/>
        <a:p>
          <a:endParaRPr lang="fr-FR" sz="1600"/>
        </a:p>
      </dgm:t>
    </dgm:pt>
    <dgm:pt modelId="{A4B05FB6-E80B-D846-A761-52136CEF8ECC}">
      <dgm:prSet custT="1"/>
      <dgm:spPr>
        <a:solidFill>
          <a:srgbClr val="F79646"/>
        </a:solidFill>
      </dgm:spPr>
      <dgm:t>
        <a:bodyPr/>
        <a:lstStyle/>
        <a:p>
          <a:pPr rtl="0"/>
          <a:r>
            <a:rPr lang="fr-FR" sz="2400" dirty="0" smtClean="0">
              <a:solidFill>
                <a:srgbClr val="000000"/>
              </a:solidFill>
            </a:rPr>
            <a:t>Soutien psycho-social </a:t>
          </a:r>
          <a:endParaRPr lang="fr-FR" sz="2400" dirty="0">
            <a:solidFill>
              <a:srgbClr val="000000"/>
            </a:solidFill>
          </a:endParaRPr>
        </a:p>
      </dgm:t>
    </dgm:pt>
    <dgm:pt modelId="{40032BA5-C911-2540-8E03-059F908DC56B}" type="parTrans" cxnId="{D9AAE69D-12C0-C143-B22A-5D7EB206AF51}">
      <dgm:prSet/>
      <dgm:spPr/>
      <dgm:t>
        <a:bodyPr/>
        <a:lstStyle/>
        <a:p>
          <a:endParaRPr lang="fr-FR" sz="1200"/>
        </a:p>
      </dgm:t>
    </dgm:pt>
    <dgm:pt modelId="{FA3BB13B-063F-DC4D-AB79-60ADDB71EFC3}" type="sibTrans" cxnId="{D9AAE69D-12C0-C143-B22A-5D7EB206AF51}">
      <dgm:prSet/>
      <dgm:spPr/>
      <dgm:t>
        <a:bodyPr/>
        <a:lstStyle/>
        <a:p>
          <a:endParaRPr lang="fr-FR" sz="1200"/>
        </a:p>
      </dgm:t>
    </dgm:pt>
    <dgm:pt modelId="{BA292772-CA5B-4648-B0B6-6AD51C7FE2C2}" type="pres">
      <dgm:prSet presAssocID="{7616C7C7-0A61-4D45-A510-C5703F8B5EE3}" presName="outerComposite" presStyleCnt="0">
        <dgm:presLayoutVars>
          <dgm:chMax val="5"/>
          <dgm:dir/>
          <dgm:resizeHandles val="exact"/>
        </dgm:presLayoutVars>
      </dgm:prSet>
      <dgm:spPr/>
      <dgm:t>
        <a:bodyPr/>
        <a:lstStyle/>
        <a:p>
          <a:endParaRPr lang="fr-FR"/>
        </a:p>
      </dgm:t>
    </dgm:pt>
    <dgm:pt modelId="{C2E403C6-4308-6F40-AE60-FB6C92A3CFA5}" type="pres">
      <dgm:prSet presAssocID="{7616C7C7-0A61-4D45-A510-C5703F8B5EE3}" presName="dummyMaxCanvas" presStyleCnt="0">
        <dgm:presLayoutVars/>
      </dgm:prSet>
      <dgm:spPr/>
    </dgm:pt>
    <dgm:pt modelId="{807CA8B3-3619-D046-8F45-6FE8AC689AAD}" type="pres">
      <dgm:prSet presAssocID="{7616C7C7-0A61-4D45-A510-C5703F8B5EE3}" presName="FiveNodes_1" presStyleLbl="node1" presStyleIdx="0" presStyleCnt="5">
        <dgm:presLayoutVars>
          <dgm:bulletEnabled val="1"/>
        </dgm:presLayoutVars>
      </dgm:prSet>
      <dgm:spPr/>
      <dgm:t>
        <a:bodyPr/>
        <a:lstStyle/>
        <a:p>
          <a:endParaRPr lang="fr-FR"/>
        </a:p>
      </dgm:t>
    </dgm:pt>
    <dgm:pt modelId="{52C67593-AE3C-6F4A-8D7C-7732B2E1BBD5}" type="pres">
      <dgm:prSet presAssocID="{7616C7C7-0A61-4D45-A510-C5703F8B5EE3}" presName="FiveNodes_2" presStyleLbl="node1" presStyleIdx="1" presStyleCnt="5" custScaleX="97945">
        <dgm:presLayoutVars>
          <dgm:bulletEnabled val="1"/>
        </dgm:presLayoutVars>
      </dgm:prSet>
      <dgm:spPr/>
      <dgm:t>
        <a:bodyPr/>
        <a:lstStyle/>
        <a:p>
          <a:endParaRPr lang="fr-FR"/>
        </a:p>
      </dgm:t>
    </dgm:pt>
    <dgm:pt modelId="{A82509D1-42D9-1841-9284-35FBFF7798C9}" type="pres">
      <dgm:prSet presAssocID="{7616C7C7-0A61-4D45-A510-C5703F8B5EE3}" presName="FiveNodes_3" presStyleLbl="node1" presStyleIdx="2" presStyleCnt="5">
        <dgm:presLayoutVars>
          <dgm:bulletEnabled val="1"/>
        </dgm:presLayoutVars>
      </dgm:prSet>
      <dgm:spPr/>
      <dgm:t>
        <a:bodyPr/>
        <a:lstStyle/>
        <a:p>
          <a:endParaRPr lang="fr-FR"/>
        </a:p>
      </dgm:t>
    </dgm:pt>
    <dgm:pt modelId="{C2D101F2-7020-4F40-8719-A168735903F5}" type="pres">
      <dgm:prSet presAssocID="{7616C7C7-0A61-4D45-A510-C5703F8B5EE3}" presName="FiveNodes_4" presStyleLbl="node1" presStyleIdx="3" presStyleCnt="5">
        <dgm:presLayoutVars>
          <dgm:bulletEnabled val="1"/>
        </dgm:presLayoutVars>
      </dgm:prSet>
      <dgm:spPr/>
      <dgm:t>
        <a:bodyPr/>
        <a:lstStyle/>
        <a:p>
          <a:endParaRPr lang="fr-FR"/>
        </a:p>
      </dgm:t>
    </dgm:pt>
    <dgm:pt modelId="{00E136B8-98F4-004E-8B33-184AEE81AD53}" type="pres">
      <dgm:prSet presAssocID="{7616C7C7-0A61-4D45-A510-C5703F8B5EE3}" presName="FiveNodes_5" presStyleLbl="node1" presStyleIdx="4" presStyleCnt="5">
        <dgm:presLayoutVars>
          <dgm:bulletEnabled val="1"/>
        </dgm:presLayoutVars>
      </dgm:prSet>
      <dgm:spPr/>
      <dgm:t>
        <a:bodyPr/>
        <a:lstStyle/>
        <a:p>
          <a:endParaRPr lang="fr-FR"/>
        </a:p>
      </dgm:t>
    </dgm:pt>
    <dgm:pt modelId="{0554BAB4-2B0C-2C4F-BAD0-A1CFE03D3407}" type="pres">
      <dgm:prSet presAssocID="{7616C7C7-0A61-4D45-A510-C5703F8B5EE3}" presName="FiveConn_1-2" presStyleLbl="fgAccFollowNode1" presStyleIdx="0" presStyleCnt="4">
        <dgm:presLayoutVars>
          <dgm:bulletEnabled val="1"/>
        </dgm:presLayoutVars>
      </dgm:prSet>
      <dgm:spPr/>
      <dgm:t>
        <a:bodyPr/>
        <a:lstStyle/>
        <a:p>
          <a:endParaRPr lang="fr-FR"/>
        </a:p>
      </dgm:t>
    </dgm:pt>
    <dgm:pt modelId="{243C24B3-D0E3-E741-B027-DCE64FEEA97C}" type="pres">
      <dgm:prSet presAssocID="{7616C7C7-0A61-4D45-A510-C5703F8B5EE3}" presName="FiveConn_2-3" presStyleLbl="fgAccFollowNode1" presStyleIdx="1" presStyleCnt="4">
        <dgm:presLayoutVars>
          <dgm:bulletEnabled val="1"/>
        </dgm:presLayoutVars>
      </dgm:prSet>
      <dgm:spPr/>
      <dgm:t>
        <a:bodyPr/>
        <a:lstStyle/>
        <a:p>
          <a:endParaRPr lang="fr-FR"/>
        </a:p>
      </dgm:t>
    </dgm:pt>
    <dgm:pt modelId="{A43AA799-0C6A-714B-A9F3-AE7A6F837958}" type="pres">
      <dgm:prSet presAssocID="{7616C7C7-0A61-4D45-A510-C5703F8B5EE3}" presName="FiveConn_3-4" presStyleLbl="fgAccFollowNode1" presStyleIdx="2" presStyleCnt="4">
        <dgm:presLayoutVars>
          <dgm:bulletEnabled val="1"/>
        </dgm:presLayoutVars>
      </dgm:prSet>
      <dgm:spPr/>
      <dgm:t>
        <a:bodyPr/>
        <a:lstStyle/>
        <a:p>
          <a:endParaRPr lang="fr-FR"/>
        </a:p>
      </dgm:t>
    </dgm:pt>
    <dgm:pt modelId="{E264E3A0-E767-3E4B-A2AA-FAB707196C3F}" type="pres">
      <dgm:prSet presAssocID="{7616C7C7-0A61-4D45-A510-C5703F8B5EE3}" presName="FiveConn_4-5" presStyleLbl="fgAccFollowNode1" presStyleIdx="3" presStyleCnt="4">
        <dgm:presLayoutVars>
          <dgm:bulletEnabled val="1"/>
        </dgm:presLayoutVars>
      </dgm:prSet>
      <dgm:spPr/>
      <dgm:t>
        <a:bodyPr/>
        <a:lstStyle/>
        <a:p>
          <a:endParaRPr lang="fr-FR"/>
        </a:p>
      </dgm:t>
    </dgm:pt>
    <dgm:pt modelId="{8D1526E0-CF5B-8141-858D-D3C5669DC979}" type="pres">
      <dgm:prSet presAssocID="{7616C7C7-0A61-4D45-A510-C5703F8B5EE3}" presName="FiveNodes_1_text" presStyleLbl="node1" presStyleIdx="4" presStyleCnt="5">
        <dgm:presLayoutVars>
          <dgm:bulletEnabled val="1"/>
        </dgm:presLayoutVars>
      </dgm:prSet>
      <dgm:spPr/>
      <dgm:t>
        <a:bodyPr/>
        <a:lstStyle/>
        <a:p>
          <a:endParaRPr lang="fr-FR"/>
        </a:p>
      </dgm:t>
    </dgm:pt>
    <dgm:pt modelId="{1BB1D5DF-C43E-FB4B-9FAD-34FB3E419902}" type="pres">
      <dgm:prSet presAssocID="{7616C7C7-0A61-4D45-A510-C5703F8B5EE3}" presName="FiveNodes_2_text" presStyleLbl="node1" presStyleIdx="4" presStyleCnt="5">
        <dgm:presLayoutVars>
          <dgm:bulletEnabled val="1"/>
        </dgm:presLayoutVars>
      </dgm:prSet>
      <dgm:spPr/>
      <dgm:t>
        <a:bodyPr/>
        <a:lstStyle/>
        <a:p>
          <a:endParaRPr lang="fr-FR"/>
        </a:p>
      </dgm:t>
    </dgm:pt>
    <dgm:pt modelId="{E804427F-FE03-DC4D-832D-043D53CA741E}" type="pres">
      <dgm:prSet presAssocID="{7616C7C7-0A61-4D45-A510-C5703F8B5EE3}" presName="FiveNodes_3_text" presStyleLbl="node1" presStyleIdx="4" presStyleCnt="5">
        <dgm:presLayoutVars>
          <dgm:bulletEnabled val="1"/>
        </dgm:presLayoutVars>
      </dgm:prSet>
      <dgm:spPr/>
      <dgm:t>
        <a:bodyPr/>
        <a:lstStyle/>
        <a:p>
          <a:endParaRPr lang="fr-FR"/>
        </a:p>
      </dgm:t>
    </dgm:pt>
    <dgm:pt modelId="{BDD1EF32-A2DF-2C45-9CDF-8CDCFA9A930F}" type="pres">
      <dgm:prSet presAssocID="{7616C7C7-0A61-4D45-A510-C5703F8B5EE3}" presName="FiveNodes_4_text" presStyleLbl="node1" presStyleIdx="4" presStyleCnt="5">
        <dgm:presLayoutVars>
          <dgm:bulletEnabled val="1"/>
        </dgm:presLayoutVars>
      </dgm:prSet>
      <dgm:spPr/>
      <dgm:t>
        <a:bodyPr/>
        <a:lstStyle/>
        <a:p>
          <a:endParaRPr lang="fr-FR"/>
        </a:p>
      </dgm:t>
    </dgm:pt>
    <dgm:pt modelId="{46180E1D-B25A-974C-BCA3-C6065B4BBDEA}" type="pres">
      <dgm:prSet presAssocID="{7616C7C7-0A61-4D45-A510-C5703F8B5EE3}" presName="FiveNodes_5_text" presStyleLbl="node1" presStyleIdx="4" presStyleCnt="5">
        <dgm:presLayoutVars>
          <dgm:bulletEnabled val="1"/>
        </dgm:presLayoutVars>
      </dgm:prSet>
      <dgm:spPr/>
      <dgm:t>
        <a:bodyPr/>
        <a:lstStyle/>
        <a:p>
          <a:endParaRPr lang="fr-FR"/>
        </a:p>
      </dgm:t>
    </dgm:pt>
  </dgm:ptLst>
  <dgm:cxnLst>
    <dgm:cxn modelId="{400F2536-C8BC-5B47-976A-62420A3D8297}" srcId="{7616C7C7-0A61-4D45-A510-C5703F8B5EE3}" destId="{253390A6-0C73-0B44-A1E7-CC82BCFC1292}" srcOrd="0" destOrd="0" parTransId="{18E02ABE-CABD-414D-AEF7-F40A954F7803}" sibTransId="{2983B38F-2A0D-8249-9CD3-93A903F63478}"/>
    <dgm:cxn modelId="{E540653F-C278-2047-9C6A-7D275EF197D9}" type="presOf" srcId="{7616C7C7-0A61-4D45-A510-C5703F8B5EE3}" destId="{BA292772-CA5B-4648-B0B6-6AD51C7FE2C2}" srcOrd="0" destOrd="0" presId="urn:microsoft.com/office/officeart/2005/8/layout/vProcess5"/>
    <dgm:cxn modelId="{C0787405-0640-184E-85ED-FE28DF416476}" type="presOf" srcId="{8E70E449-06CE-8444-AC36-50000B7B857D}" destId="{E264E3A0-E767-3E4B-A2AA-FAB707196C3F}" srcOrd="0" destOrd="0" presId="urn:microsoft.com/office/officeart/2005/8/layout/vProcess5"/>
    <dgm:cxn modelId="{62EA2815-C29B-5B47-8F9A-21CC51E2006E}" type="presOf" srcId="{1E860143-731C-FA4D-A19E-D03E7131E9C6}" destId="{E804427F-FE03-DC4D-832D-043D53CA741E}" srcOrd="1" destOrd="0" presId="urn:microsoft.com/office/officeart/2005/8/layout/vProcess5"/>
    <dgm:cxn modelId="{61A7AB1C-1FB2-E348-A37B-31E58C49523E}" type="presOf" srcId="{253390A6-0C73-0B44-A1E7-CC82BCFC1292}" destId="{807CA8B3-3619-D046-8F45-6FE8AC689AAD}" srcOrd="0" destOrd="0" presId="urn:microsoft.com/office/officeart/2005/8/layout/vProcess5"/>
    <dgm:cxn modelId="{ED18AF8A-C2B7-454F-B350-BAD1F26B617F}" type="presOf" srcId="{CF6362E0-AB69-AD47-8F7E-BD8692805F24}" destId="{243C24B3-D0E3-E741-B027-DCE64FEEA97C}" srcOrd="0" destOrd="0" presId="urn:microsoft.com/office/officeart/2005/8/layout/vProcess5"/>
    <dgm:cxn modelId="{36472ED0-AADD-0142-8837-7243B652139C}" type="presOf" srcId="{BCF901D2-3FCD-374B-AF5A-9B7601C32FF2}" destId="{BDD1EF32-A2DF-2C45-9CDF-8CDCFA9A930F}" srcOrd="1" destOrd="0" presId="urn:microsoft.com/office/officeart/2005/8/layout/vProcess5"/>
    <dgm:cxn modelId="{0708E10E-72E6-D643-AF3D-D9337C649B93}" type="presOf" srcId="{1E860143-731C-FA4D-A19E-D03E7131E9C6}" destId="{A82509D1-42D9-1841-9284-35FBFF7798C9}" srcOrd="0" destOrd="0" presId="urn:microsoft.com/office/officeart/2005/8/layout/vProcess5"/>
    <dgm:cxn modelId="{651614D7-802E-D641-BF2D-4852697322CD}" type="presOf" srcId="{2983B38F-2A0D-8249-9CD3-93A903F63478}" destId="{0554BAB4-2B0C-2C4F-BAD0-A1CFE03D3407}" srcOrd="0" destOrd="0" presId="urn:microsoft.com/office/officeart/2005/8/layout/vProcess5"/>
    <dgm:cxn modelId="{592A6D59-C47A-6F49-8ABD-826D504D1B5E}" type="presOf" srcId="{A4B05FB6-E80B-D846-A761-52136CEF8ECC}" destId="{46180E1D-B25A-974C-BCA3-C6065B4BBDEA}" srcOrd="1" destOrd="0" presId="urn:microsoft.com/office/officeart/2005/8/layout/vProcess5"/>
    <dgm:cxn modelId="{C280C1C3-094E-7C47-9B6A-77D50F745208}" srcId="{7616C7C7-0A61-4D45-A510-C5703F8B5EE3}" destId="{1E860143-731C-FA4D-A19E-D03E7131E9C6}" srcOrd="2" destOrd="0" parTransId="{DE7F0AD1-41C8-D242-ACA7-D84824AB90F3}" sibTransId="{DA4D2C9C-F3A9-6942-AAD7-F34CD9DE4CB4}"/>
    <dgm:cxn modelId="{55A5898B-C415-5A49-99D0-7C349B70D45E}" type="presOf" srcId="{DA4D2C9C-F3A9-6942-AAD7-F34CD9DE4CB4}" destId="{A43AA799-0C6A-714B-A9F3-AE7A6F837958}" srcOrd="0" destOrd="0" presId="urn:microsoft.com/office/officeart/2005/8/layout/vProcess5"/>
    <dgm:cxn modelId="{D9AAE69D-12C0-C143-B22A-5D7EB206AF51}" srcId="{7616C7C7-0A61-4D45-A510-C5703F8B5EE3}" destId="{A4B05FB6-E80B-D846-A761-52136CEF8ECC}" srcOrd="4" destOrd="0" parTransId="{40032BA5-C911-2540-8E03-059F908DC56B}" sibTransId="{FA3BB13B-063F-DC4D-AB79-60ADDB71EFC3}"/>
    <dgm:cxn modelId="{729CE422-A197-D04E-B872-3406B3C896D7}" type="presOf" srcId="{3489DFD3-4FDF-6D4A-B1C3-2EE6499D8EFF}" destId="{1BB1D5DF-C43E-FB4B-9FAD-34FB3E419902}" srcOrd="1" destOrd="0" presId="urn:microsoft.com/office/officeart/2005/8/layout/vProcess5"/>
    <dgm:cxn modelId="{3025093E-D777-6449-B798-0170942A336D}" type="presOf" srcId="{253390A6-0C73-0B44-A1E7-CC82BCFC1292}" destId="{8D1526E0-CF5B-8141-858D-D3C5669DC979}" srcOrd="1" destOrd="0" presId="urn:microsoft.com/office/officeart/2005/8/layout/vProcess5"/>
    <dgm:cxn modelId="{9502D481-2ECA-E34D-8774-352DD102A237}" type="presOf" srcId="{3489DFD3-4FDF-6D4A-B1C3-2EE6499D8EFF}" destId="{52C67593-AE3C-6F4A-8D7C-7732B2E1BBD5}" srcOrd="0" destOrd="0" presId="urn:microsoft.com/office/officeart/2005/8/layout/vProcess5"/>
    <dgm:cxn modelId="{A5D3C904-AC26-5240-9CE7-302EBBFD4E5F}" srcId="{7616C7C7-0A61-4D45-A510-C5703F8B5EE3}" destId="{3489DFD3-4FDF-6D4A-B1C3-2EE6499D8EFF}" srcOrd="1" destOrd="0" parTransId="{71690450-3A91-C841-A4C5-A693858EA5A7}" sibTransId="{CF6362E0-AB69-AD47-8F7E-BD8692805F24}"/>
    <dgm:cxn modelId="{053BB84E-F144-D041-8C14-EA274DF33DED}" type="presOf" srcId="{BCF901D2-3FCD-374B-AF5A-9B7601C32FF2}" destId="{C2D101F2-7020-4F40-8719-A168735903F5}" srcOrd="0" destOrd="0" presId="urn:microsoft.com/office/officeart/2005/8/layout/vProcess5"/>
    <dgm:cxn modelId="{1807BDC0-18AC-654F-AF5B-B2B6F55BC48D}" srcId="{7616C7C7-0A61-4D45-A510-C5703F8B5EE3}" destId="{BCF901D2-3FCD-374B-AF5A-9B7601C32FF2}" srcOrd="3" destOrd="0" parTransId="{54634BF0-9A46-D742-AB29-4C2F8029F10B}" sibTransId="{8E70E449-06CE-8444-AC36-50000B7B857D}"/>
    <dgm:cxn modelId="{34F8347E-7105-3F40-A37A-8B0CC414AB69}" type="presOf" srcId="{A4B05FB6-E80B-D846-A761-52136CEF8ECC}" destId="{00E136B8-98F4-004E-8B33-184AEE81AD53}" srcOrd="0" destOrd="0" presId="urn:microsoft.com/office/officeart/2005/8/layout/vProcess5"/>
    <dgm:cxn modelId="{CF2833AD-A873-9948-AB78-671B114045C1}" type="presParOf" srcId="{BA292772-CA5B-4648-B0B6-6AD51C7FE2C2}" destId="{C2E403C6-4308-6F40-AE60-FB6C92A3CFA5}" srcOrd="0" destOrd="0" presId="urn:microsoft.com/office/officeart/2005/8/layout/vProcess5"/>
    <dgm:cxn modelId="{7A9C8070-B9E3-9642-AEB4-A5C3E221310E}" type="presParOf" srcId="{BA292772-CA5B-4648-B0B6-6AD51C7FE2C2}" destId="{807CA8B3-3619-D046-8F45-6FE8AC689AAD}" srcOrd="1" destOrd="0" presId="urn:microsoft.com/office/officeart/2005/8/layout/vProcess5"/>
    <dgm:cxn modelId="{7BF632C6-4635-7545-AE45-287240E8FC5F}" type="presParOf" srcId="{BA292772-CA5B-4648-B0B6-6AD51C7FE2C2}" destId="{52C67593-AE3C-6F4A-8D7C-7732B2E1BBD5}" srcOrd="2" destOrd="0" presId="urn:microsoft.com/office/officeart/2005/8/layout/vProcess5"/>
    <dgm:cxn modelId="{9C728B95-B438-A646-B928-F6AD5FB98C53}" type="presParOf" srcId="{BA292772-CA5B-4648-B0B6-6AD51C7FE2C2}" destId="{A82509D1-42D9-1841-9284-35FBFF7798C9}" srcOrd="3" destOrd="0" presId="urn:microsoft.com/office/officeart/2005/8/layout/vProcess5"/>
    <dgm:cxn modelId="{E74932DA-59D1-1A46-B5F6-5F536BE30DBE}" type="presParOf" srcId="{BA292772-CA5B-4648-B0B6-6AD51C7FE2C2}" destId="{C2D101F2-7020-4F40-8719-A168735903F5}" srcOrd="4" destOrd="0" presId="urn:microsoft.com/office/officeart/2005/8/layout/vProcess5"/>
    <dgm:cxn modelId="{BEA8D31E-5C6E-9049-9D5B-3AE9BC569D34}" type="presParOf" srcId="{BA292772-CA5B-4648-B0B6-6AD51C7FE2C2}" destId="{00E136B8-98F4-004E-8B33-184AEE81AD53}" srcOrd="5" destOrd="0" presId="urn:microsoft.com/office/officeart/2005/8/layout/vProcess5"/>
    <dgm:cxn modelId="{F2D4160F-3538-794A-9C79-63A7EFF0E25D}" type="presParOf" srcId="{BA292772-CA5B-4648-B0B6-6AD51C7FE2C2}" destId="{0554BAB4-2B0C-2C4F-BAD0-A1CFE03D3407}" srcOrd="6" destOrd="0" presId="urn:microsoft.com/office/officeart/2005/8/layout/vProcess5"/>
    <dgm:cxn modelId="{27F1524E-7850-A14E-8A45-1C062843AF9E}" type="presParOf" srcId="{BA292772-CA5B-4648-B0B6-6AD51C7FE2C2}" destId="{243C24B3-D0E3-E741-B027-DCE64FEEA97C}" srcOrd="7" destOrd="0" presId="urn:microsoft.com/office/officeart/2005/8/layout/vProcess5"/>
    <dgm:cxn modelId="{4F89BA92-4B16-8741-B873-7D79F782242C}" type="presParOf" srcId="{BA292772-CA5B-4648-B0B6-6AD51C7FE2C2}" destId="{A43AA799-0C6A-714B-A9F3-AE7A6F837958}" srcOrd="8" destOrd="0" presId="urn:microsoft.com/office/officeart/2005/8/layout/vProcess5"/>
    <dgm:cxn modelId="{2C0EA88B-959C-7047-80A4-4401B87F27E2}" type="presParOf" srcId="{BA292772-CA5B-4648-B0B6-6AD51C7FE2C2}" destId="{E264E3A0-E767-3E4B-A2AA-FAB707196C3F}" srcOrd="9" destOrd="0" presId="urn:microsoft.com/office/officeart/2005/8/layout/vProcess5"/>
    <dgm:cxn modelId="{37E89BA0-151C-B140-B5F8-7C499654C2BD}" type="presParOf" srcId="{BA292772-CA5B-4648-B0B6-6AD51C7FE2C2}" destId="{8D1526E0-CF5B-8141-858D-D3C5669DC979}" srcOrd="10" destOrd="0" presId="urn:microsoft.com/office/officeart/2005/8/layout/vProcess5"/>
    <dgm:cxn modelId="{032E747B-A0CF-1142-875E-06E97D3837F9}" type="presParOf" srcId="{BA292772-CA5B-4648-B0B6-6AD51C7FE2C2}" destId="{1BB1D5DF-C43E-FB4B-9FAD-34FB3E419902}" srcOrd="11" destOrd="0" presId="urn:microsoft.com/office/officeart/2005/8/layout/vProcess5"/>
    <dgm:cxn modelId="{24945AEE-3D47-F94F-B216-9FDEBB53B401}" type="presParOf" srcId="{BA292772-CA5B-4648-B0B6-6AD51C7FE2C2}" destId="{E804427F-FE03-DC4D-832D-043D53CA741E}" srcOrd="12" destOrd="0" presId="urn:microsoft.com/office/officeart/2005/8/layout/vProcess5"/>
    <dgm:cxn modelId="{1CF2574C-21DA-9A40-A20D-021D7AC4C393}" type="presParOf" srcId="{BA292772-CA5B-4648-B0B6-6AD51C7FE2C2}" destId="{BDD1EF32-A2DF-2C45-9CDF-8CDCFA9A930F}" srcOrd="13" destOrd="0" presId="urn:microsoft.com/office/officeart/2005/8/layout/vProcess5"/>
    <dgm:cxn modelId="{09524F54-3303-4148-86C6-E2930E61D466}" type="presParOf" srcId="{BA292772-CA5B-4648-B0B6-6AD51C7FE2C2}" destId="{46180E1D-B25A-974C-BCA3-C6065B4BBDEA}"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7CA8B3-3619-D046-8F45-6FE8AC689AAD}">
      <dsp:nvSpPr>
        <dsp:cNvPr id="0" name=""/>
        <dsp:cNvSpPr/>
      </dsp:nvSpPr>
      <dsp:spPr>
        <a:xfrm>
          <a:off x="0" y="0"/>
          <a:ext cx="5059002" cy="559076"/>
        </a:xfrm>
        <a:prstGeom prst="roundRect">
          <a:avLst>
            <a:gd name="adj" fmla="val 10000"/>
          </a:avLst>
        </a:prstGeom>
        <a:solidFill>
          <a:schemeClr val="accent6"/>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fr-FR" sz="2400" kern="1200" dirty="0" smtClean="0">
              <a:solidFill>
                <a:schemeClr val="tx1"/>
              </a:solidFill>
            </a:rPr>
            <a:t>Gestion de l’alimentation</a:t>
          </a:r>
          <a:endParaRPr lang="fr-FR" sz="1400" kern="1200" dirty="0">
            <a:solidFill>
              <a:schemeClr val="tx1"/>
            </a:solidFill>
          </a:endParaRPr>
        </a:p>
      </dsp:txBody>
      <dsp:txXfrm>
        <a:off x="16375" y="16375"/>
        <a:ext cx="4390302" cy="526326"/>
      </dsp:txXfrm>
    </dsp:sp>
    <dsp:sp modelId="{52C67593-AE3C-6F4A-8D7C-7732B2E1BBD5}">
      <dsp:nvSpPr>
        <dsp:cNvPr id="0" name=""/>
        <dsp:cNvSpPr/>
      </dsp:nvSpPr>
      <dsp:spPr>
        <a:xfrm>
          <a:off x="429763" y="636726"/>
          <a:ext cx="4955039" cy="559076"/>
        </a:xfrm>
        <a:prstGeom prst="roundRect">
          <a:avLst>
            <a:gd name="adj" fmla="val 10000"/>
          </a:avLst>
        </a:prstGeom>
        <a:solidFill>
          <a:srgbClr val="F79646"/>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fr-FR" sz="2400" kern="1200" dirty="0" smtClean="0">
              <a:solidFill>
                <a:schemeClr val="tx1"/>
              </a:solidFill>
            </a:rPr>
            <a:t>Gestion de l’activité physique</a:t>
          </a:r>
          <a:endParaRPr lang="fr-FR" sz="1400" kern="1200" dirty="0">
            <a:solidFill>
              <a:schemeClr val="tx1"/>
            </a:solidFill>
          </a:endParaRPr>
        </a:p>
      </dsp:txBody>
      <dsp:txXfrm>
        <a:off x="446138" y="653101"/>
        <a:ext cx="4196338" cy="526326"/>
      </dsp:txXfrm>
    </dsp:sp>
    <dsp:sp modelId="{A82509D1-42D9-1841-9284-35FBFF7798C9}">
      <dsp:nvSpPr>
        <dsp:cNvPr id="0" name=""/>
        <dsp:cNvSpPr/>
      </dsp:nvSpPr>
      <dsp:spPr>
        <a:xfrm>
          <a:off x="755565" y="1273453"/>
          <a:ext cx="5059002" cy="559076"/>
        </a:xfrm>
        <a:prstGeom prst="roundRect">
          <a:avLst>
            <a:gd name="adj" fmla="val 10000"/>
          </a:avLst>
        </a:prstGeom>
        <a:solidFill>
          <a:srgbClr val="F79646"/>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fr-FR" sz="2400" kern="1200" dirty="0" smtClean="0">
              <a:solidFill>
                <a:schemeClr val="tx1"/>
              </a:solidFill>
            </a:rPr>
            <a:t>Connaissances de la maladie </a:t>
          </a:r>
          <a:endParaRPr lang="fr-FR" sz="1400" kern="1200" dirty="0">
            <a:solidFill>
              <a:schemeClr val="tx1"/>
            </a:solidFill>
          </a:endParaRPr>
        </a:p>
      </dsp:txBody>
      <dsp:txXfrm>
        <a:off x="771940" y="1289828"/>
        <a:ext cx="4285069" cy="526326"/>
      </dsp:txXfrm>
    </dsp:sp>
    <dsp:sp modelId="{C2D101F2-7020-4F40-8719-A168735903F5}">
      <dsp:nvSpPr>
        <dsp:cNvPr id="0" name=""/>
        <dsp:cNvSpPr/>
      </dsp:nvSpPr>
      <dsp:spPr>
        <a:xfrm>
          <a:off x="1133347" y="1910179"/>
          <a:ext cx="5059002" cy="559076"/>
        </a:xfrm>
        <a:prstGeom prst="roundRect">
          <a:avLst>
            <a:gd name="adj" fmla="val 10000"/>
          </a:avLst>
        </a:prstGeom>
        <a:solidFill>
          <a:srgbClr val="F79646"/>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fr-FR" sz="2400" kern="1200" dirty="0" smtClean="0">
              <a:solidFill>
                <a:schemeClr val="tx1"/>
              </a:solidFill>
            </a:rPr>
            <a:t>Indications pour les imprévus</a:t>
          </a:r>
          <a:endParaRPr lang="fr-FR" sz="2400" kern="1200" dirty="0">
            <a:solidFill>
              <a:schemeClr val="tx1"/>
            </a:solidFill>
          </a:endParaRPr>
        </a:p>
      </dsp:txBody>
      <dsp:txXfrm>
        <a:off x="1149722" y="1926554"/>
        <a:ext cx="4285069" cy="526326"/>
      </dsp:txXfrm>
    </dsp:sp>
    <dsp:sp modelId="{00E136B8-98F4-004E-8B33-184AEE81AD53}">
      <dsp:nvSpPr>
        <dsp:cNvPr id="0" name=""/>
        <dsp:cNvSpPr/>
      </dsp:nvSpPr>
      <dsp:spPr>
        <a:xfrm>
          <a:off x="1511130" y="2546906"/>
          <a:ext cx="5059002" cy="559076"/>
        </a:xfrm>
        <a:prstGeom prst="roundRect">
          <a:avLst>
            <a:gd name="adj" fmla="val 10000"/>
          </a:avLst>
        </a:prstGeom>
        <a:solidFill>
          <a:srgbClr val="F79646"/>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fr-FR" sz="2400" kern="1200" dirty="0" smtClean="0">
              <a:solidFill>
                <a:srgbClr val="000000"/>
              </a:solidFill>
            </a:rPr>
            <a:t>Soutien psycho-social </a:t>
          </a:r>
          <a:endParaRPr lang="fr-FR" sz="2400" kern="1200" dirty="0">
            <a:solidFill>
              <a:srgbClr val="000000"/>
            </a:solidFill>
          </a:endParaRPr>
        </a:p>
      </dsp:txBody>
      <dsp:txXfrm>
        <a:off x="1527505" y="2563281"/>
        <a:ext cx="4285069" cy="526326"/>
      </dsp:txXfrm>
    </dsp:sp>
    <dsp:sp modelId="{0554BAB4-2B0C-2C4F-BAD0-A1CFE03D3407}">
      <dsp:nvSpPr>
        <dsp:cNvPr id="0" name=""/>
        <dsp:cNvSpPr/>
      </dsp:nvSpPr>
      <dsp:spPr>
        <a:xfrm>
          <a:off x="4695602" y="408436"/>
          <a:ext cx="363400" cy="363400"/>
        </a:xfrm>
        <a:prstGeom prst="downArrow">
          <a:avLst>
            <a:gd name="adj1" fmla="val 55000"/>
            <a:gd name="adj2" fmla="val 45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endParaRPr lang="fr-FR" sz="1600" kern="1200"/>
        </a:p>
      </dsp:txBody>
      <dsp:txXfrm>
        <a:off x="4777367" y="408436"/>
        <a:ext cx="199870" cy="273459"/>
      </dsp:txXfrm>
    </dsp:sp>
    <dsp:sp modelId="{243C24B3-D0E3-E741-B027-DCE64FEEA97C}">
      <dsp:nvSpPr>
        <dsp:cNvPr id="0" name=""/>
        <dsp:cNvSpPr/>
      </dsp:nvSpPr>
      <dsp:spPr>
        <a:xfrm>
          <a:off x="5073385" y="1045163"/>
          <a:ext cx="363400" cy="363400"/>
        </a:xfrm>
        <a:prstGeom prst="downArrow">
          <a:avLst>
            <a:gd name="adj1" fmla="val 55000"/>
            <a:gd name="adj2" fmla="val 45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endParaRPr lang="fr-FR" sz="1600" kern="1200"/>
        </a:p>
      </dsp:txBody>
      <dsp:txXfrm>
        <a:off x="5155150" y="1045163"/>
        <a:ext cx="199870" cy="273459"/>
      </dsp:txXfrm>
    </dsp:sp>
    <dsp:sp modelId="{A43AA799-0C6A-714B-A9F3-AE7A6F837958}">
      <dsp:nvSpPr>
        <dsp:cNvPr id="0" name=""/>
        <dsp:cNvSpPr/>
      </dsp:nvSpPr>
      <dsp:spPr>
        <a:xfrm>
          <a:off x="5451167" y="1672571"/>
          <a:ext cx="363400" cy="363400"/>
        </a:xfrm>
        <a:prstGeom prst="downArrow">
          <a:avLst>
            <a:gd name="adj1" fmla="val 55000"/>
            <a:gd name="adj2" fmla="val 45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endParaRPr lang="fr-FR" sz="1600" kern="1200"/>
        </a:p>
      </dsp:txBody>
      <dsp:txXfrm>
        <a:off x="5532932" y="1672571"/>
        <a:ext cx="199870" cy="273459"/>
      </dsp:txXfrm>
    </dsp:sp>
    <dsp:sp modelId="{E264E3A0-E767-3E4B-A2AA-FAB707196C3F}">
      <dsp:nvSpPr>
        <dsp:cNvPr id="0" name=""/>
        <dsp:cNvSpPr/>
      </dsp:nvSpPr>
      <dsp:spPr>
        <a:xfrm>
          <a:off x="5828950" y="2315510"/>
          <a:ext cx="363400" cy="363400"/>
        </a:xfrm>
        <a:prstGeom prst="downArrow">
          <a:avLst>
            <a:gd name="adj1" fmla="val 55000"/>
            <a:gd name="adj2" fmla="val 45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endParaRPr lang="fr-FR" sz="1600" kern="1200"/>
        </a:p>
      </dsp:txBody>
      <dsp:txXfrm>
        <a:off x="5910715" y="2315510"/>
        <a:ext cx="199870" cy="273459"/>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F25D2A9-8936-0842-B381-EDF8D532BDAC}" type="datetimeFigureOut">
              <a:rPr lang="fr-FR" smtClean="0"/>
              <a:t>14.11.17</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a:p>
            <a:pPr lvl="4"/>
            <a:r>
              <a:rPr lang="fr-CH"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8AF0A7-05D1-5346-BE4A-3E6A8771ED37}" type="slidenum">
              <a:rPr lang="fr-FR" smtClean="0"/>
              <a:t>‹#›</a:t>
            </a:fld>
            <a:endParaRPr lang="fr-FR"/>
          </a:p>
        </p:txBody>
      </p:sp>
    </p:spTree>
    <p:extLst>
      <p:ext uri="{BB962C8B-B14F-4D97-AF65-F5344CB8AC3E}">
        <p14:creationId xmlns:p14="http://schemas.microsoft.com/office/powerpoint/2010/main" val="340792976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CH" dirty="0" smtClean="0"/>
              <a:t>Dr Frederick</a:t>
            </a:r>
            <a:r>
              <a:rPr lang="fr-CH" baseline="0" dirty="0" smtClean="0"/>
              <a:t> Banting</a:t>
            </a:r>
            <a:endParaRPr lang="fr-CH" dirty="0"/>
          </a:p>
        </p:txBody>
      </p:sp>
      <p:sp>
        <p:nvSpPr>
          <p:cNvPr id="4" name="Espace réservé du numéro de diapositive 3"/>
          <p:cNvSpPr>
            <a:spLocks noGrp="1"/>
          </p:cNvSpPr>
          <p:nvPr>
            <p:ph type="sldNum" sz="quarter" idx="10"/>
          </p:nvPr>
        </p:nvSpPr>
        <p:spPr/>
        <p:txBody>
          <a:bodyPr/>
          <a:lstStyle/>
          <a:p>
            <a:pPr>
              <a:defRPr/>
            </a:pPr>
            <a:fld id="{4B4A35E0-2F2A-4F2B-90BE-9A561D6F3C43}" type="slidenum">
              <a:rPr lang="fr-CH" smtClean="0"/>
              <a:pPr>
                <a:defRPr/>
              </a:pPr>
              <a:t>8</a:t>
            </a:fld>
            <a:endParaRPr lang="fr-CH"/>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CH" smtClean="0"/>
              <a:t>Cliquez et modifiez le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CH"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970DEFC5-154E-2749-8FB6-7E85DF4B5929}" type="datetimeFigureOut">
              <a:rPr lang="fr-FR" smtClean="0"/>
              <a:t>14.11.17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5DC4299-77AA-944F-B35E-DBF6F27E786B}" type="slidenum">
              <a:rPr lang="fr-FR" smtClean="0"/>
              <a:t>‹#›</a:t>
            </a:fld>
            <a:endParaRPr lang="fr-FR"/>
          </a:p>
        </p:txBody>
      </p:sp>
    </p:spTree>
    <p:extLst>
      <p:ext uri="{BB962C8B-B14F-4D97-AF65-F5344CB8AC3E}">
        <p14:creationId xmlns:p14="http://schemas.microsoft.com/office/powerpoint/2010/main" val="29973754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a:p>
            <a:pPr lvl="4"/>
            <a:r>
              <a:rPr lang="fr-CH" smtClean="0"/>
              <a:t>Cinquième niveau</a:t>
            </a:r>
            <a:endParaRPr lang="fr-FR"/>
          </a:p>
        </p:txBody>
      </p:sp>
      <p:sp>
        <p:nvSpPr>
          <p:cNvPr id="4" name="Espace réservé de la date 3"/>
          <p:cNvSpPr>
            <a:spLocks noGrp="1"/>
          </p:cNvSpPr>
          <p:nvPr>
            <p:ph type="dt" sz="half" idx="10"/>
          </p:nvPr>
        </p:nvSpPr>
        <p:spPr/>
        <p:txBody>
          <a:bodyPr/>
          <a:lstStyle/>
          <a:p>
            <a:fld id="{970DEFC5-154E-2749-8FB6-7E85DF4B5929}" type="datetimeFigureOut">
              <a:rPr lang="fr-FR" smtClean="0"/>
              <a:t>14.11.17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5DC4299-77AA-944F-B35E-DBF6F27E786B}" type="slidenum">
              <a:rPr lang="fr-FR" smtClean="0"/>
              <a:t>‹#›</a:t>
            </a:fld>
            <a:endParaRPr lang="fr-FR"/>
          </a:p>
        </p:txBody>
      </p:sp>
    </p:spTree>
    <p:extLst>
      <p:ext uri="{BB962C8B-B14F-4D97-AF65-F5344CB8AC3E}">
        <p14:creationId xmlns:p14="http://schemas.microsoft.com/office/powerpoint/2010/main" val="32661818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CH" smtClean="0"/>
              <a:t>Cliquez et modifiez le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a:p>
            <a:pPr lvl="4"/>
            <a:r>
              <a:rPr lang="fr-CH" smtClean="0"/>
              <a:t>Cinquième niveau</a:t>
            </a:r>
            <a:endParaRPr lang="fr-FR"/>
          </a:p>
        </p:txBody>
      </p:sp>
      <p:sp>
        <p:nvSpPr>
          <p:cNvPr id="4" name="Espace réservé de la date 3"/>
          <p:cNvSpPr>
            <a:spLocks noGrp="1"/>
          </p:cNvSpPr>
          <p:nvPr>
            <p:ph type="dt" sz="half" idx="10"/>
          </p:nvPr>
        </p:nvSpPr>
        <p:spPr/>
        <p:txBody>
          <a:bodyPr/>
          <a:lstStyle/>
          <a:p>
            <a:fld id="{970DEFC5-154E-2749-8FB6-7E85DF4B5929}" type="datetimeFigureOut">
              <a:rPr lang="fr-FR" smtClean="0"/>
              <a:t>14.11.17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5DC4299-77AA-944F-B35E-DBF6F27E786B}" type="slidenum">
              <a:rPr lang="fr-FR" smtClean="0"/>
              <a:t>‹#›</a:t>
            </a:fld>
            <a:endParaRPr lang="fr-FR"/>
          </a:p>
        </p:txBody>
      </p:sp>
    </p:spTree>
    <p:extLst>
      <p:ext uri="{BB962C8B-B14F-4D97-AF65-F5344CB8AC3E}">
        <p14:creationId xmlns:p14="http://schemas.microsoft.com/office/powerpoint/2010/main" val="21982130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smtClean="0"/>
              <a:t>Cliquez et modifiez le titre</a:t>
            </a:r>
            <a:endParaRPr lang="fr-FR"/>
          </a:p>
        </p:txBody>
      </p:sp>
      <p:sp>
        <p:nvSpPr>
          <p:cNvPr id="3" name="Espace réservé du contenu 2"/>
          <p:cNvSpPr>
            <a:spLocks noGrp="1"/>
          </p:cNvSpPr>
          <p:nvPr>
            <p:ph idx="1"/>
          </p:nvPr>
        </p:nvSpPr>
        <p:spPr/>
        <p:txBody>
          <a:body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a:p>
            <a:pPr lvl="4"/>
            <a:r>
              <a:rPr lang="fr-CH" smtClean="0"/>
              <a:t>Cinquième niveau</a:t>
            </a:r>
            <a:endParaRPr lang="fr-FR"/>
          </a:p>
        </p:txBody>
      </p:sp>
      <p:sp>
        <p:nvSpPr>
          <p:cNvPr id="4" name="Espace réservé de la date 3"/>
          <p:cNvSpPr>
            <a:spLocks noGrp="1"/>
          </p:cNvSpPr>
          <p:nvPr>
            <p:ph type="dt" sz="half" idx="10"/>
          </p:nvPr>
        </p:nvSpPr>
        <p:spPr/>
        <p:txBody>
          <a:bodyPr/>
          <a:lstStyle/>
          <a:p>
            <a:fld id="{970DEFC5-154E-2749-8FB6-7E85DF4B5929}" type="datetimeFigureOut">
              <a:rPr lang="fr-FR" smtClean="0"/>
              <a:t>14.11.17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5DC4299-77AA-944F-B35E-DBF6F27E786B}" type="slidenum">
              <a:rPr lang="fr-FR" smtClean="0"/>
              <a:t>‹#›</a:t>
            </a:fld>
            <a:endParaRPr lang="fr-FR"/>
          </a:p>
        </p:txBody>
      </p:sp>
    </p:spTree>
    <p:extLst>
      <p:ext uri="{BB962C8B-B14F-4D97-AF65-F5344CB8AC3E}">
        <p14:creationId xmlns:p14="http://schemas.microsoft.com/office/powerpoint/2010/main" val="23729369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CH" smtClean="0"/>
              <a:t>Cliquez et modifiez le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CH" smtClean="0"/>
              <a:t>Cliquez pour modifier les styles du texte du masque</a:t>
            </a:r>
          </a:p>
        </p:txBody>
      </p:sp>
      <p:sp>
        <p:nvSpPr>
          <p:cNvPr id="4" name="Espace réservé de la date 3"/>
          <p:cNvSpPr>
            <a:spLocks noGrp="1"/>
          </p:cNvSpPr>
          <p:nvPr>
            <p:ph type="dt" sz="half" idx="10"/>
          </p:nvPr>
        </p:nvSpPr>
        <p:spPr/>
        <p:txBody>
          <a:bodyPr/>
          <a:lstStyle/>
          <a:p>
            <a:fld id="{970DEFC5-154E-2749-8FB6-7E85DF4B5929}" type="datetimeFigureOut">
              <a:rPr lang="fr-FR" smtClean="0"/>
              <a:t>14.11.17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5DC4299-77AA-944F-B35E-DBF6F27E786B}" type="slidenum">
              <a:rPr lang="fr-FR" smtClean="0"/>
              <a:t>‹#›</a:t>
            </a:fld>
            <a:endParaRPr lang="fr-FR"/>
          </a:p>
        </p:txBody>
      </p:sp>
    </p:spTree>
    <p:extLst>
      <p:ext uri="{BB962C8B-B14F-4D97-AF65-F5344CB8AC3E}">
        <p14:creationId xmlns:p14="http://schemas.microsoft.com/office/powerpoint/2010/main" val="39305896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smtClean="0"/>
              <a:t>Cliquez et modifiez le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a:p>
            <a:pPr lvl="4"/>
            <a:r>
              <a:rPr lang="fr-CH"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a:p>
            <a:pPr lvl="4"/>
            <a:r>
              <a:rPr lang="fr-CH" smtClean="0"/>
              <a:t>Cinquième niveau</a:t>
            </a:r>
            <a:endParaRPr lang="fr-FR"/>
          </a:p>
        </p:txBody>
      </p:sp>
      <p:sp>
        <p:nvSpPr>
          <p:cNvPr id="5" name="Espace réservé de la date 4"/>
          <p:cNvSpPr>
            <a:spLocks noGrp="1"/>
          </p:cNvSpPr>
          <p:nvPr>
            <p:ph type="dt" sz="half" idx="10"/>
          </p:nvPr>
        </p:nvSpPr>
        <p:spPr/>
        <p:txBody>
          <a:bodyPr/>
          <a:lstStyle/>
          <a:p>
            <a:fld id="{970DEFC5-154E-2749-8FB6-7E85DF4B5929}" type="datetimeFigureOut">
              <a:rPr lang="fr-FR" smtClean="0"/>
              <a:t>14.11.17</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5DC4299-77AA-944F-B35E-DBF6F27E786B}" type="slidenum">
              <a:rPr lang="fr-FR" smtClean="0"/>
              <a:t>‹#›</a:t>
            </a:fld>
            <a:endParaRPr lang="fr-FR"/>
          </a:p>
        </p:txBody>
      </p:sp>
    </p:spTree>
    <p:extLst>
      <p:ext uri="{BB962C8B-B14F-4D97-AF65-F5344CB8AC3E}">
        <p14:creationId xmlns:p14="http://schemas.microsoft.com/office/powerpoint/2010/main" val="25468421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CH" smtClean="0"/>
              <a:t>Cliquez et modifiez le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H"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a:p>
            <a:pPr lvl="4"/>
            <a:r>
              <a:rPr lang="fr-CH"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H"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a:p>
            <a:pPr lvl="4"/>
            <a:r>
              <a:rPr lang="fr-CH" smtClean="0"/>
              <a:t>Cinquième niveau</a:t>
            </a:r>
            <a:endParaRPr lang="fr-FR"/>
          </a:p>
        </p:txBody>
      </p:sp>
      <p:sp>
        <p:nvSpPr>
          <p:cNvPr id="7" name="Espace réservé de la date 6"/>
          <p:cNvSpPr>
            <a:spLocks noGrp="1"/>
          </p:cNvSpPr>
          <p:nvPr>
            <p:ph type="dt" sz="half" idx="10"/>
          </p:nvPr>
        </p:nvSpPr>
        <p:spPr/>
        <p:txBody>
          <a:bodyPr/>
          <a:lstStyle/>
          <a:p>
            <a:fld id="{970DEFC5-154E-2749-8FB6-7E85DF4B5929}" type="datetimeFigureOut">
              <a:rPr lang="fr-FR" smtClean="0"/>
              <a:t>14.11.17</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25DC4299-77AA-944F-B35E-DBF6F27E786B}" type="slidenum">
              <a:rPr lang="fr-FR" smtClean="0"/>
              <a:t>‹#›</a:t>
            </a:fld>
            <a:endParaRPr lang="fr-FR"/>
          </a:p>
        </p:txBody>
      </p:sp>
    </p:spTree>
    <p:extLst>
      <p:ext uri="{BB962C8B-B14F-4D97-AF65-F5344CB8AC3E}">
        <p14:creationId xmlns:p14="http://schemas.microsoft.com/office/powerpoint/2010/main" val="1079068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smtClean="0"/>
              <a:t>Cliquez et modifiez le titre</a:t>
            </a:r>
            <a:endParaRPr lang="fr-FR"/>
          </a:p>
        </p:txBody>
      </p:sp>
      <p:sp>
        <p:nvSpPr>
          <p:cNvPr id="3" name="Espace réservé de la date 2"/>
          <p:cNvSpPr>
            <a:spLocks noGrp="1"/>
          </p:cNvSpPr>
          <p:nvPr>
            <p:ph type="dt" sz="half" idx="10"/>
          </p:nvPr>
        </p:nvSpPr>
        <p:spPr/>
        <p:txBody>
          <a:bodyPr/>
          <a:lstStyle/>
          <a:p>
            <a:fld id="{970DEFC5-154E-2749-8FB6-7E85DF4B5929}" type="datetimeFigureOut">
              <a:rPr lang="fr-FR" smtClean="0"/>
              <a:t>14.11.17</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25DC4299-77AA-944F-B35E-DBF6F27E786B}" type="slidenum">
              <a:rPr lang="fr-FR" smtClean="0"/>
              <a:t>‹#›</a:t>
            </a:fld>
            <a:endParaRPr lang="fr-FR"/>
          </a:p>
        </p:txBody>
      </p:sp>
    </p:spTree>
    <p:extLst>
      <p:ext uri="{BB962C8B-B14F-4D97-AF65-F5344CB8AC3E}">
        <p14:creationId xmlns:p14="http://schemas.microsoft.com/office/powerpoint/2010/main" val="8409370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970DEFC5-154E-2749-8FB6-7E85DF4B5929}" type="datetimeFigureOut">
              <a:rPr lang="fr-FR" smtClean="0"/>
              <a:t>14.11.17</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25DC4299-77AA-944F-B35E-DBF6F27E786B}" type="slidenum">
              <a:rPr lang="fr-FR" smtClean="0"/>
              <a:t>‹#›</a:t>
            </a:fld>
            <a:endParaRPr lang="fr-FR"/>
          </a:p>
        </p:txBody>
      </p:sp>
    </p:spTree>
    <p:extLst>
      <p:ext uri="{BB962C8B-B14F-4D97-AF65-F5344CB8AC3E}">
        <p14:creationId xmlns:p14="http://schemas.microsoft.com/office/powerpoint/2010/main" val="15955605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CH" smtClean="0"/>
              <a:t>Cliquez et modifiez le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a:p>
            <a:pPr lvl="4"/>
            <a:r>
              <a:rPr lang="fr-CH"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H" smtClean="0"/>
              <a:t>Cliquez pour modifier les styles du texte du masque</a:t>
            </a:r>
          </a:p>
        </p:txBody>
      </p:sp>
      <p:sp>
        <p:nvSpPr>
          <p:cNvPr id="5" name="Espace réservé de la date 4"/>
          <p:cNvSpPr>
            <a:spLocks noGrp="1"/>
          </p:cNvSpPr>
          <p:nvPr>
            <p:ph type="dt" sz="half" idx="10"/>
          </p:nvPr>
        </p:nvSpPr>
        <p:spPr/>
        <p:txBody>
          <a:bodyPr/>
          <a:lstStyle/>
          <a:p>
            <a:fld id="{970DEFC5-154E-2749-8FB6-7E85DF4B5929}" type="datetimeFigureOut">
              <a:rPr lang="fr-FR" smtClean="0"/>
              <a:t>14.11.17</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5DC4299-77AA-944F-B35E-DBF6F27E786B}" type="slidenum">
              <a:rPr lang="fr-FR" smtClean="0"/>
              <a:t>‹#›</a:t>
            </a:fld>
            <a:endParaRPr lang="fr-FR"/>
          </a:p>
        </p:txBody>
      </p:sp>
    </p:spTree>
    <p:extLst>
      <p:ext uri="{BB962C8B-B14F-4D97-AF65-F5344CB8AC3E}">
        <p14:creationId xmlns:p14="http://schemas.microsoft.com/office/powerpoint/2010/main" val="237974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CH" smtClean="0"/>
              <a:t>Cliquez et modifiez le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H" smtClean="0"/>
              <a:t>Cliquez pour modifier les styles du texte du masque</a:t>
            </a:r>
          </a:p>
        </p:txBody>
      </p:sp>
      <p:sp>
        <p:nvSpPr>
          <p:cNvPr id="5" name="Espace réservé de la date 4"/>
          <p:cNvSpPr>
            <a:spLocks noGrp="1"/>
          </p:cNvSpPr>
          <p:nvPr>
            <p:ph type="dt" sz="half" idx="10"/>
          </p:nvPr>
        </p:nvSpPr>
        <p:spPr/>
        <p:txBody>
          <a:bodyPr/>
          <a:lstStyle/>
          <a:p>
            <a:fld id="{970DEFC5-154E-2749-8FB6-7E85DF4B5929}" type="datetimeFigureOut">
              <a:rPr lang="fr-FR" smtClean="0"/>
              <a:t>14.11.17</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5DC4299-77AA-944F-B35E-DBF6F27E786B}" type="slidenum">
              <a:rPr lang="fr-FR" smtClean="0"/>
              <a:t>‹#›</a:t>
            </a:fld>
            <a:endParaRPr lang="fr-FR"/>
          </a:p>
        </p:txBody>
      </p:sp>
    </p:spTree>
    <p:extLst>
      <p:ext uri="{BB962C8B-B14F-4D97-AF65-F5344CB8AC3E}">
        <p14:creationId xmlns:p14="http://schemas.microsoft.com/office/powerpoint/2010/main" val="75728365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CH" smtClean="0"/>
              <a:t>Cliquez et modifiez le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a:p>
            <a:pPr lvl="4"/>
            <a:r>
              <a:rPr lang="fr-CH"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0DEFC5-154E-2749-8FB6-7E85DF4B5929}" type="datetimeFigureOut">
              <a:rPr lang="fr-FR" smtClean="0"/>
              <a:t>14.11.17</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DC4299-77AA-944F-B35E-DBF6F27E786B}" type="slidenum">
              <a:rPr lang="fr-FR" smtClean="0"/>
              <a:t>‹#›</a:t>
            </a:fld>
            <a:endParaRPr lang="fr-FR"/>
          </a:p>
        </p:txBody>
      </p:sp>
    </p:spTree>
    <p:extLst>
      <p:ext uri="{BB962C8B-B14F-4D97-AF65-F5344CB8AC3E}">
        <p14:creationId xmlns:p14="http://schemas.microsoft.com/office/powerpoint/2010/main" val="23989514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hyperlink" Target="http://www.sciencedirect.com/science/article/pii/S1056872715000458%23bb0105"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png"/><Relationship Id="rId3"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 Id="rId3"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jpeg"/><Relationship Id="rId1" Type="http://schemas.openxmlformats.org/officeDocument/2006/relationships/slideLayout" Target="../slideLayouts/slideLayout2.xml"/><Relationship Id="rId2" Type="http://schemas.openxmlformats.org/officeDocument/2006/relationships/image" Target="../media/image2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 Id="rId3" Type="http://schemas.openxmlformats.org/officeDocument/2006/relationships/image" Target="../media/image3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jpeg"/><Relationship Id="rId5" Type="http://schemas.openxmlformats.org/officeDocument/2006/relationships/image" Target="../media/image45.jpeg"/><Relationship Id="rId6" Type="http://schemas.openxmlformats.org/officeDocument/2006/relationships/image" Target="../media/image46.jpeg"/><Relationship Id="rId1" Type="http://schemas.openxmlformats.org/officeDocument/2006/relationships/slideLayout" Target="../slideLayouts/slideLayout6.xml"/><Relationship Id="rId2"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jpeg"/><Relationship Id="rId5" Type="http://schemas.openxmlformats.org/officeDocument/2006/relationships/image" Target="../media/image53.jpeg"/><Relationship Id="rId6" Type="http://schemas.openxmlformats.org/officeDocument/2006/relationships/image" Target="../media/image54.jpeg"/><Relationship Id="rId7" Type="http://schemas.openxmlformats.org/officeDocument/2006/relationships/image" Target="../media/image55.png"/><Relationship Id="rId8" Type="http://schemas.openxmlformats.org/officeDocument/2006/relationships/image" Target="../media/image56.png"/><Relationship Id="rId9" Type="http://schemas.openxmlformats.org/officeDocument/2006/relationships/image" Target="../media/image57.jpeg"/><Relationship Id="rId10" Type="http://schemas.openxmlformats.org/officeDocument/2006/relationships/image" Target="../media/image58.jpeg"/><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60.JPG"/><Relationship Id="rId4" Type="http://schemas.openxmlformats.org/officeDocument/2006/relationships/image" Target="../media/image61.png"/><Relationship Id="rId1" Type="http://schemas.openxmlformats.org/officeDocument/2006/relationships/slideLayout" Target="../slideLayouts/slideLayout2.xml"/><Relationship Id="rId2" Type="http://schemas.openxmlformats.org/officeDocument/2006/relationships/image" Target="../media/image59.JPG"/></Relationships>
</file>

<file path=ppt/slides/_rels/slide31.xml.rels><?xml version="1.0" encoding="UTF-8" standalone="yes"?>
<Relationships xmlns="http://schemas.openxmlformats.org/package/2006/relationships"><Relationship Id="rId3" Type="http://schemas.openxmlformats.org/officeDocument/2006/relationships/image" Target="../media/image63.JPG"/><Relationship Id="rId4" Type="http://schemas.openxmlformats.org/officeDocument/2006/relationships/image" Target="../media/image64.JPG"/><Relationship Id="rId1" Type="http://schemas.openxmlformats.org/officeDocument/2006/relationships/slideLayout" Target="../slideLayouts/slideLayout2.xml"/><Relationship Id="rId2" Type="http://schemas.openxmlformats.org/officeDocument/2006/relationships/image" Target="../media/image62.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png"/><Relationship Id="rId3" Type="http://schemas.openxmlformats.org/officeDocument/2006/relationships/image" Target="../media/image6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JPG"/></Relationships>
</file>

<file path=ppt/slides/_rels/slide34.xml.rels><?xml version="1.0" encoding="UTF-8" standalone="yes"?>
<Relationships xmlns="http://schemas.openxmlformats.org/package/2006/relationships"><Relationship Id="rId3" Type="http://schemas.openxmlformats.org/officeDocument/2006/relationships/image" Target="../media/image67.JPG"/><Relationship Id="rId4" Type="http://schemas.openxmlformats.org/officeDocument/2006/relationships/image" Target="../media/image69.png"/><Relationship Id="rId5" Type="http://schemas.openxmlformats.org/officeDocument/2006/relationships/image" Target="../media/image70.png"/><Relationship Id="rId1" Type="http://schemas.openxmlformats.org/officeDocument/2006/relationships/slideLayout" Target="../slideLayouts/slideLayout2.xml"/><Relationship Id="rId2" Type="http://schemas.openxmlformats.org/officeDocument/2006/relationships/image" Target="../media/image68.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png"/><Relationship Id="rId3" Type="http://schemas.openxmlformats.org/officeDocument/2006/relationships/image" Target="../media/image72.png"/></Relationships>
</file>

<file path=ppt/slides/_rels/slide37.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5.png"/><Relationship Id="rId5" Type="http://schemas.openxmlformats.org/officeDocument/2006/relationships/image" Target="../media/image71.png"/><Relationship Id="rId1" Type="http://schemas.openxmlformats.org/officeDocument/2006/relationships/slideLayout" Target="../slideLayouts/slideLayout2.xml"/><Relationship Id="rId2" Type="http://schemas.openxmlformats.org/officeDocument/2006/relationships/image" Target="../media/image7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1" Type="http://schemas.openxmlformats.org/officeDocument/2006/relationships/slideLayout" Target="../slideLayouts/slideLayout6.xml"/><Relationship Id="rId2"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78.png"/><Relationship Id="rId5" Type="http://schemas.openxmlformats.org/officeDocument/2006/relationships/image" Target="../media/image79.png"/><Relationship Id="rId1" Type="http://schemas.openxmlformats.org/officeDocument/2006/relationships/slideLayout" Target="../slideLayouts/slideLayout2.xml"/><Relationship Id="rId2" Type="http://schemas.openxmlformats.org/officeDocument/2006/relationships/image" Target="../media/image76.png"/></Relationships>
</file>

<file path=ppt/slides/_rels/slide41.xml.rels><?xml version="1.0" encoding="UTF-8" standalone="yes"?>
<Relationships xmlns="http://schemas.openxmlformats.org/package/2006/relationships"><Relationship Id="rId3" Type="http://schemas.openxmlformats.org/officeDocument/2006/relationships/image" Target="../media/image81.jpeg"/><Relationship Id="rId4" Type="http://schemas.openxmlformats.org/officeDocument/2006/relationships/image" Target="../media/image82.png"/><Relationship Id="rId5" Type="http://schemas.openxmlformats.org/officeDocument/2006/relationships/image" Target="../media/image83.png"/><Relationship Id="rId6" Type="http://schemas.openxmlformats.org/officeDocument/2006/relationships/image" Target="../media/image84.png"/><Relationship Id="rId7" Type="http://schemas.openxmlformats.org/officeDocument/2006/relationships/image" Target="../media/image85.png"/><Relationship Id="rId8" Type="http://schemas.openxmlformats.org/officeDocument/2006/relationships/image" Target="../media/image86.png"/><Relationship Id="rId1" Type="http://schemas.openxmlformats.org/officeDocument/2006/relationships/slideLayout" Target="../slideLayouts/slideLayout2.xml"/><Relationship Id="rId2" Type="http://schemas.openxmlformats.org/officeDocument/2006/relationships/image" Target="../media/image80.jpeg"/></Relationships>
</file>

<file path=ppt/slides/_rels/slide42.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image" Target="../media/image89.png"/><Relationship Id="rId5" Type="http://schemas.openxmlformats.org/officeDocument/2006/relationships/image" Target="../media/image90.png"/><Relationship Id="rId1" Type="http://schemas.openxmlformats.org/officeDocument/2006/relationships/slideLayout" Target="../slideLayouts/slideLayout2.xml"/><Relationship Id="rId2" Type="http://schemas.openxmlformats.org/officeDocument/2006/relationships/image" Target="../media/image87.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1.jpeg"/><Relationship Id="rId3" Type="http://schemas.openxmlformats.org/officeDocument/2006/relationships/image" Target="../media/image9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3.jpeg"/><Relationship Id="rId3" Type="http://schemas.openxmlformats.org/officeDocument/2006/relationships/image" Target="../media/image94.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6.xml"/><Relationship Id="rId2"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jpeg"/><Relationship Id="rId5" Type="http://schemas.openxmlformats.org/officeDocument/2006/relationships/image" Target="../media/image15.jpe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 Id="rId3"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normAutofit/>
          </a:bodyPr>
          <a:lstStyle/>
          <a:p>
            <a:r>
              <a:rPr lang="fr-FR" b="1" dirty="0" smtClean="0">
                <a:solidFill>
                  <a:srgbClr val="1F497D"/>
                </a:solidFill>
              </a:rPr>
              <a:t>Diabète de type 1</a:t>
            </a:r>
            <a:endParaRPr lang="fr-FR" b="1" dirty="0">
              <a:solidFill>
                <a:srgbClr val="1F497D"/>
              </a:solidFill>
            </a:endParaRPr>
          </a:p>
        </p:txBody>
      </p:sp>
      <p:sp>
        <p:nvSpPr>
          <p:cNvPr id="3" name="Sous-titre 2"/>
          <p:cNvSpPr>
            <a:spLocks noGrp="1"/>
          </p:cNvSpPr>
          <p:nvPr>
            <p:ph type="subTitle" idx="1"/>
          </p:nvPr>
        </p:nvSpPr>
        <p:spPr>
          <a:xfrm>
            <a:off x="1371600" y="3484938"/>
            <a:ext cx="6400800" cy="802523"/>
          </a:xfrm>
        </p:spPr>
        <p:txBody>
          <a:bodyPr>
            <a:noAutofit/>
          </a:bodyPr>
          <a:lstStyle/>
          <a:p>
            <a:r>
              <a:rPr lang="fr-FR" sz="1800" dirty="0" smtClean="0"/>
              <a:t>Fondation Romande pour la recherche sur le diabète</a:t>
            </a:r>
          </a:p>
          <a:p>
            <a:r>
              <a:rPr lang="fr-FR" sz="1800" dirty="0" smtClean="0"/>
              <a:t>Dr </a:t>
            </a:r>
            <a:r>
              <a:rPr lang="fr-FR" sz="1800" dirty="0" err="1" smtClean="0"/>
              <a:t>G.Gastaldi</a:t>
            </a:r>
            <a:endParaRPr lang="fr-FR" sz="1800" dirty="0" smtClean="0"/>
          </a:p>
          <a:p>
            <a:r>
              <a:rPr lang="fr-FR" sz="1800" dirty="0" smtClean="0"/>
              <a:t>Service de diabétologie, endocrinologie, </a:t>
            </a:r>
          </a:p>
          <a:p>
            <a:r>
              <a:rPr lang="fr-FR" sz="1800" dirty="0" smtClean="0"/>
              <a:t>hypertension et nutrition</a:t>
            </a:r>
            <a:endParaRPr lang="fr-FR" sz="1800" dirty="0"/>
          </a:p>
        </p:txBody>
      </p:sp>
      <p:pic>
        <p:nvPicPr>
          <p:cNvPr id="4" name="Image 3" descr="logo-hug-couleur.png"/>
          <p:cNvPicPr>
            <a:picLocks noChangeAspect="1"/>
          </p:cNvPicPr>
          <p:nvPr/>
        </p:nvPicPr>
        <p:blipFill rotWithShape="1">
          <a:blip r:embed="rId2" cstate="print"/>
          <a:srcRect t="25359" b="26899"/>
          <a:stretch/>
        </p:blipFill>
        <p:spPr>
          <a:xfrm>
            <a:off x="2889093" y="5037826"/>
            <a:ext cx="3513711" cy="1071756"/>
          </a:xfrm>
          <a:prstGeom prst="rect">
            <a:avLst/>
          </a:prstGeom>
        </p:spPr>
      </p:pic>
      <p:sp>
        <p:nvSpPr>
          <p:cNvPr id="5" name="Bouée 4"/>
          <p:cNvSpPr/>
          <p:nvPr/>
        </p:nvSpPr>
        <p:spPr>
          <a:xfrm flipH="1">
            <a:off x="7444374" y="2621000"/>
            <a:ext cx="604633" cy="623776"/>
          </a:xfrm>
          <a:prstGeom prst="donut">
            <a:avLst>
              <a:gd name="adj" fmla="val 9901"/>
            </a:avLst>
          </a:prstGeom>
          <a:solidFill>
            <a:schemeClr val="accent1"/>
          </a:solid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366166654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0"/>
            <a:ext cx="8686800" cy="1143000"/>
          </a:xfrm>
        </p:spPr>
        <p:txBody>
          <a:bodyPr>
            <a:normAutofit fontScale="90000"/>
          </a:bodyPr>
          <a:lstStyle/>
          <a:p>
            <a:r>
              <a:rPr lang="fr-CH" sz="4000" b="1" dirty="0" smtClean="0">
                <a:solidFill>
                  <a:schemeClr val="tx2"/>
                </a:solidFill>
              </a:rPr>
              <a:t>28-item T1-</a:t>
            </a:r>
            <a:r>
              <a:rPr lang="fr-CH" sz="4000" b="1" dirty="0" err="1" smtClean="0">
                <a:solidFill>
                  <a:schemeClr val="tx2"/>
                </a:solidFill>
              </a:rPr>
              <a:t>Diabetes</a:t>
            </a:r>
            <a:r>
              <a:rPr lang="fr-CH" sz="4000" b="1" dirty="0" smtClean="0">
                <a:solidFill>
                  <a:schemeClr val="tx2"/>
                </a:solidFill>
              </a:rPr>
              <a:t> </a:t>
            </a:r>
            <a:r>
              <a:rPr lang="fr-CH" sz="4000" b="1" dirty="0" err="1" smtClean="0">
                <a:solidFill>
                  <a:schemeClr val="tx2"/>
                </a:solidFill>
              </a:rPr>
              <a:t>Distress</a:t>
            </a:r>
            <a:r>
              <a:rPr lang="fr-CH" sz="4000" b="1" dirty="0" smtClean="0">
                <a:solidFill>
                  <a:schemeClr val="tx2"/>
                </a:solidFill>
              </a:rPr>
              <a:t> </a:t>
            </a:r>
            <a:r>
              <a:rPr lang="fr-CH" sz="4000" b="1" dirty="0" err="1" smtClean="0">
                <a:solidFill>
                  <a:schemeClr val="tx2"/>
                </a:solidFill>
              </a:rPr>
              <a:t>Scale</a:t>
            </a:r>
            <a:r>
              <a:rPr lang="fr-CH" sz="4000" b="1" dirty="0" smtClean="0">
                <a:solidFill>
                  <a:schemeClr val="tx2"/>
                </a:solidFill>
              </a:rPr>
              <a:t> (T1-</a:t>
            </a:r>
            <a:r>
              <a:rPr lang="fr-CH" sz="4000" b="1" dirty="0" smtClean="0">
                <a:solidFill>
                  <a:srgbClr val="1F497D"/>
                </a:solidFill>
              </a:rPr>
              <a:t>DDS</a:t>
            </a:r>
            <a:r>
              <a:rPr lang="fr-CH" b="1" dirty="0" smtClean="0">
                <a:solidFill>
                  <a:srgbClr val="1F497D"/>
                </a:solidFill>
              </a:rPr>
              <a:t>)</a:t>
            </a:r>
            <a:endParaRPr lang="fr-CH" b="1" dirty="0">
              <a:solidFill>
                <a:srgbClr val="1F497D"/>
              </a:solidFill>
            </a:endParaRPr>
          </a:p>
        </p:txBody>
      </p:sp>
      <p:pic>
        <p:nvPicPr>
          <p:cNvPr id="4098" name="Picture 2"/>
          <p:cNvPicPr>
            <a:picLocks noChangeAspect="1" noChangeArrowheads="1"/>
          </p:cNvPicPr>
          <p:nvPr/>
        </p:nvPicPr>
        <p:blipFill>
          <a:blip r:embed="rId2"/>
          <a:srcRect/>
          <a:stretch>
            <a:fillRect/>
          </a:stretch>
        </p:blipFill>
        <p:spPr bwMode="auto">
          <a:xfrm>
            <a:off x="1483744" y="1630040"/>
            <a:ext cx="5906440" cy="1929722"/>
          </a:xfrm>
          <a:prstGeom prst="rect">
            <a:avLst/>
          </a:prstGeom>
          <a:noFill/>
          <a:ln w="9525">
            <a:noFill/>
            <a:miter lim="800000"/>
            <a:headEnd/>
            <a:tailEnd/>
          </a:ln>
        </p:spPr>
      </p:pic>
      <p:sp>
        <p:nvSpPr>
          <p:cNvPr id="5" name="ZoneTexte 4"/>
          <p:cNvSpPr txBox="1"/>
          <p:nvPr/>
        </p:nvSpPr>
        <p:spPr>
          <a:xfrm>
            <a:off x="464017" y="4037062"/>
            <a:ext cx="8229600" cy="1754326"/>
          </a:xfrm>
          <a:prstGeom prst="rect">
            <a:avLst/>
          </a:prstGeom>
          <a:noFill/>
          <a:ln>
            <a:solidFill>
              <a:srgbClr val="1F497D"/>
            </a:solidFill>
          </a:ln>
        </p:spPr>
        <p:txBody>
          <a:bodyPr wrap="square" rtlCol="0">
            <a:spAutoFit/>
          </a:bodyPr>
          <a:lstStyle/>
          <a:p>
            <a:pPr algn="just"/>
            <a:r>
              <a:rPr lang="en-US" dirty="0" smtClean="0"/>
              <a:t>The successful management of diabetes requires ongoing attention to a complex and demanding set of self-care tasks. Many individuals with diabetes report frustration with the burdens of disease management and they experience worries, fears, and concerns about the potential emergence of complications, erratic blood glucose numbers, hypoglycemic episodes, and </a:t>
            </a:r>
            <a:r>
              <a:rPr lang="en-US" b="1" dirty="0" smtClean="0"/>
              <a:t>feelings of “diabetes burnout”</a:t>
            </a:r>
            <a:r>
              <a:rPr lang="en-US" dirty="0" smtClean="0"/>
              <a:t> </a:t>
            </a:r>
          </a:p>
          <a:p>
            <a:pPr algn="just"/>
            <a:r>
              <a:rPr lang="en-US" dirty="0" smtClean="0"/>
              <a:t>(</a:t>
            </a:r>
            <a:r>
              <a:rPr lang="en-US" dirty="0" smtClean="0">
                <a:hlinkClick r:id="rId3"/>
              </a:rPr>
              <a:t>Polonsky, 1999</a:t>
            </a:r>
            <a:r>
              <a:rPr lang="en-US" dirty="0" smtClean="0"/>
              <a:t>).</a:t>
            </a:r>
            <a:endParaRPr lang="fr-CH" dirty="0"/>
          </a:p>
        </p:txBody>
      </p:sp>
    </p:spTree>
    <p:extLst>
      <p:ext uri="{BB962C8B-B14F-4D97-AF65-F5344CB8AC3E}">
        <p14:creationId xmlns:p14="http://schemas.microsoft.com/office/powerpoint/2010/main" val="330594557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r>
              <a:rPr lang="fr-FR" dirty="0" smtClean="0"/>
              <a:t>Miller KM </a:t>
            </a:r>
            <a:r>
              <a:rPr lang="fr-FR" dirty="0" err="1" smtClean="0"/>
              <a:t>diabetes</a:t>
            </a:r>
            <a:r>
              <a:rPr lang="fr-FR" dirty="0" smtClean="0"/>
              <a:t> care 2015</a:t>
            </a:r>
            <a:endParaRPr lang="fr-FR" dirty="0"/>
          </a:p>
        </p:txBody>
      </p:sp>
      <p:pic>
        <p:nvPicPr>
          <p:cNvPr id="4" name="Image 3" descr="Capture d’écran 2017-04-21 à 16.52.3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274638"/>
            <a:ext cx="7701633" cy="3300700"/>
          </a:xfrm>
          <a:prstGeom prst="rect">
            <a:avLst/>
          </a:prstGeom>
          <a:ln>
            <a:solidFill>
              <a:srgbClr val="1F497D"/>
            </a:solidFill>
          </a:ln>
        </p:spPr>
      </p:pic>
      <p:sp>
        <p:nvSpPr>
          <p:cNvPr id="5" name="ZoneTexte 4"/>
          <p:cNvSpPr txBox="1"/>
          <p:nvPr/>
        </p:nvSpPr>
        <p:spPr>
          <a:xfrm>
            <a:off x="783675" y="4431230"/>
            <a:ext cx="7701633" cy="1477328"/>
          </a:xfrm>
          <a:prstGeom prst="rect">
            <a:avLst/>
          </a:prstGeom>
          <a:noFill/>
          <a:ln>
            <a:solidFill>
              <a:srgbClr val="1F497D"/>
            </a:solidFill>
          </a:ln>
        </p:spPr>
        <p:txBody>
          <a:bodyPr wrap="square" rtlCol="0">
            <a:spAutoFit/>
          </a:bodyPr>
          <a:lstStyle/>
          <a:p>
            <a:r>
              <a:rPr lang="fr-FR" dirty="0" smtClean="0"/>
              <a:t>-16,061 </a:t>
            </a:r>
            <a:r>
              <a:rPr lang="fr-FR" dirty="0"/>
              <a:t>participants </a:t>
            </a:r>
            <a:r>
              <a:rPr lang="fr-FR" dirty="0" smtClean="0"/>
              <a:t>(</a:t>
            </a:r>
            <a:r>
              <a:rPr lang="fr-FR" dirty="0" err="1" smtClean="0"/>
              <a:t>age</a:t>
            </a:r>
            <a:r>
              <a:rPr lang="fr-FR" dirty="0" smtClean="0"/>
              <a:t> </a:t>
            </a:r>
            <a:r>
              <a:rPr lang="fr-FR" dirty="0" err="1"/>
              <a:t>from</a:t>
            </a:r>
            <a:r>
              <a:rPr lang="fr-FR" dirty="0"/>
              <a:t> 2.7 to 93.9 </a:t>
            </a:r>
            <a:r>
              <a:rPr lang="fr-FR" dirty="0" err="1"/>
              <a:t>years</a:t>
            </a:r>
            <a:r>
              <a:rPr lang="fr-FR" dirty="0"/>
              <a:t> </a:t>
            </a:r>
            <a:r>
              <a:rPr lang="fr-FR" dirty="0" err="1" smtClean="0"/>
              <a:t>old</a:t>
            </a:r>
            <a:r>
              <a:rPr lang="fr-FR" dirty="0" smtClean="0"/>
              <a:t>) 50% </a:t>
            </a:r>
            <a:r>
              <a:rPr lang="fr-FR" dirty="0" err="1" smtClean="0"/>
              <a:t>were</a:t>
            </a:r>
            <a:r>
              <a:rPr lang="fr-FR" dirty="0" smtClean="0"/>
              <a:t> </a:t>
            </a:r>
            <a:r>
              <a:rPr lang="fr-FR" dirty="0" err="1" smtClean="0"/>
              <a:t>female</a:t>
            </a:r>
            <a:endParaRPr lang="fr-FR" dirty="0" smtClean="0"/>
          </a:p>
          <a:p>
            <a:r>
              <a:rPr lang="fr-FR" dirty="0" smtClean="0"/>
              <a:t>-Duration </a:t>
            </a:r>
            <a:r>
              <a:rPr lang="fr-FR" dirty="0"/>
              <a:t>of type 1 </a:t>
            </a:r>
            <a:r>
              <a:rPr lang="fr-FR" dirty="0" err="1"/>
              <a:t>diabetes</a:t>
            </a:r>
            <a:r>
              <a:rPr lang="fr-FR" dirty="0"/>
              <a:t> </a:t>
            </a:r>
            <a:r>
              <a:rPr lang="fr-FR" dirty="0" smtClean="0"/>
              <a:t>: 1.5 </a:t>
            </a:r>
            <a:r>
              <a:rPr lang="fr-FR" dirty="0"/>
              <a:t>to 83.1 </a:t>
            </a:r>
            <a:r>
              <a:rPr lang="fr-FR" dirty="0" err="1" smtClean="0"/>
              <a:t>years</a:t>
            </a:r>
            <a:endParaRPr lang="fr-FR" dirty="0"/>
          </a:p>
          <a:p>
            <a:r>
              <a:rPr lang="fr-FR" dirty="0" smtClean="0"/>
              <a:t>-</a:t>
            </a:r>
            <a:r>
              <a:rPr lang="fr-FR" dirty="0" err="1" smtClean="0"/>
              <a:t>Between</a:t>
            </a:r>
            <a:r>
              <a:rPr lang="fr-FR" dirty="0" smtClean="0"/>
              <a:t> </a:t>
            </a:r>
            <a:r>
              <a:rPr lang="fr-FR" dirty="0"/>
              <a:t>1 </a:t>
            </a:r>
            <a:r>
              <a:rPr lang="fr-FR" dirty="0" err="1"/>
              <a:t>September</a:t>
            </a:r>
            <a:r>
              <a:rPr lang="fr-FR" dirty="0"/>
              <a:t> 2013 and 1 </a:t>
            </a:r>
            <a:r>
              <a:rPr lang="fr-FR" dirty="0" err="1"/>
              <a:t>December</a:t>
            </a:r>
            <a:r>
              <a:rPr lang="fr-FR" dirty="0"/>
              <a:t> 2014 </a:t>
            </a:r>
            <a:endParaRPr lang="fr-FR" dirty="0" smtClean="0"/>
          </a:p>
          <a:p>
            <a:r>
              <a:rPr lang="fr-FR" dirty="0" smtClean="0"/>
              <a:t>-An </a:t>
            </a:r>
            <a:r>
              <a:rPr lang="fr-FR" dirty="0" err="1"/>
              <a:t>available</a:t>
            </a:r>
            <a:r>
              <a:rPr lang="fr-FR" dirty="0"/>
              <a:t> HbA1c value </a:t>
            </a:r>
            <a:r>
              <a:rPr lang="fr-FR" dirty="0" err="1"/>
              <a:t>associated</a:t>
            </a:r>
            <a:r>
              <a:rPr lang="fr-FR" dirty="0"/>
              <a:t> </a:t>
            </a:r>
            <a:r>
              <a:rPr lang="fr-FR" dirty="0" err="1"/>
              <a:t>with</a:t>
            </a:r>
            <a:r>
              <a:rPr lang="fr-FR" dirty="0"/>
              <a:t> the office </a:t>
            </a:r>
            <a:r>
              <a:rPr lang="fr-FR" dirty="0" err="1" smtClean="0"/>
              <a:t>visit</a:t>
            </a:r>
            <a:r>
              <a:rPr lang="fr-FR" dirty="0" smtClean="0"/>
              <a:t> </a:t>
            </a:r>
          </a:p>
          <a:p>
            <a:r>
              <a:rPr lang="fr-FR" dirty="0" smtClean="0"/>
              <a:t>-The last office </a:t>
            </a:r>
            <a:r>
              <a:rPr lang="fr-FR" dirty="0" err="1" smtClean="0"/>
              <a:t>visit</a:t>
            </a:r>
            <a:r>
              <a:rPr lang="fr-FR" dirty="0" smtClean="0"/>
              <a:t> has been </a:t>
            </a:r>
            <a:r>
              <a:rPr lang="fr-FR" dirty="0" err="1" smtClean="0"/>
              <a:t>used</a:t>
            </a:r>
            <a:r>
              <a:rPr lang="fr-FR" dirty="0" smtClean="0"/>
              <a:t> for the </a:t>
            </a:r>
            <a:r>
              <a:rPr lang="fr-FR" dirty="0" err="1" smtClean="0"/>
              <a:t>medical</a:t>
            </a:r>
            <a:r>
              <a:rPr lang="fr-FR" dirty="0" smtClean="0"/>
              <a:t> record update</a:t>
            </a:r>
          </a:p>
        </p:txBody>
      </p:sp>
      <p:sp>
        <p:nvSpPr>
          <p:cNvPr id="6" name="ZoneTexte 5"/>
          <p:cNvSpPr txBox="1"/>
          <p:nvPr/>
        </p:nvSpPr>
        <p:spPr>
          <a:xfrm>
            <a:off x="2881223" y="6418053"/>
            <a:ext cx="3129446" cy="369332"/>
          </a:xfrm>
          <a:prstGeom prst="rect">
            <a:avLst/>
          </a:prstGeom>
          <a:noFill/>
        </p:spPr>
        <p:txBody>
          <a:bodyPr wrap="none" rtlCol="0">
            <a:spAutoFit/>
          </a:bodyPr>
          <a:lstStyle/>
          <a:p>
            <a:r>
              <a:rPr lang="fr-CH" dirty="0" smtClean="0"/>
              <a:t>Miller et al. </a:t>
            </a:r>
            <a:r>
              <a:rPr lang="fr-CH" dirty="0" err="1" smtClean="0"/>
              <a:t>Diabetes</a:t>
            </a:r>
            <a:r>
              <a:rPr lang="fr-CH" dirty="0" smtClean="0"/>
              <a:t> Care 2015</a:t>
            </a:r>
            <a:endParaRPr lang="fr-CH" dirty="0"/>
          </a:p>
        </p:txBody>
      </p:sp>
    </p:spTree>
    <p:extLst>
      <p:ext uri="{BB962C8B-B14F-4D97-AF65-F5344CB8AC3E}">
        <p14:creationId xmlns:p14="http://schemas.microsoft.com/office/powerpoint/2010/main" val="204981169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Capture d’écran 2017-04-21 à 17.08.0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431" y="2249800"/>
            <a:ext cx="8236889" cy="3441189"/>
          </a:xfrm>
          <a:prstGeom prst="rect">
            <a:avLst/>
          </a:prstGeom>
        </p:spPr>
      </p:pic>
      <p:pic>
        <p:nvPicPr>
          <p:cNvPr id="6" name="Image 5" descr="Capture d’écran 2017-04-21 à 17.10.3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431" y="1395808"/>
            <a:ext cx="8236889" cy="853992"/>
          </a:xfrm>
          <a:prstGeom prst="rect">
            <a:avLst/>
          </a:prstGeom>
        </p:spPr>
      </p:pic>
      <p:sp>
        <p:nvSpPr>
          <p:cNvPr id="7" name="Titre 6"/>
          <p:cNvSpPr>
            <a:spLocks noGrp="1"/>
          </p:cNvSpPr>
          <p:nvPr>
            <p:ph type="title"/>
          </p:nvPr>
        </p:nvSpPr>
        <p:spPr>
          <a:xfrm>
            <a:off x="457200" y="115888"/>
            <a:ext cx="8229600" cy="1143000"/>
          </a:xfrm>
        </p:spPr>
        <p:txBody>
          <a:bodyPr>
            <a:normAutofit/>
          </a:bodyPr>
          <a:lstStyle/>
          <a:p>
            <a:r>
              <a:rPr lang="fr-FR" sz="4000" b="1" dirty="0" smtClean="0">
                <a:solidFill>
                  <a:srgbClr val="1F497D"/>
                </a:solidFill>
              </a:rPr>
              <a:t>Traitements et suivi glycémique</a:t>
            </a:r>
            <a:endParaRPr lang="fr-FR" sz="2700" dirty="0">
              <a:solidFill>
                <a:srgbClr val="1F497D"/>
              </a:solidFill>
            </a:endParaRPr>
          </a:p>
        </p:txBody>
      </p:sp>
      <p:sp>
        <p:nvSpPr>
          <p:cNvPr id="8" name="ZoneTexte 7"/>
          <p:cNvSpPr txBox="1"/>
          <p:nvPr/>
        </p:nvSpPr>
        <p:spPr>
          <a:xfrm>
            <a:off x="128486" y="5856652"/>
            <a:ext cx="9061834" cy="400110"/>
          </a:xfrm>
          <a:prstGeom prst="rect">
            <a:avLst/>
          </a:prstGeom>
          <a:noFill/>
        </p:spPr>
        <p:txBody>
          <a:bodyPr wrap="none" rtlCol="0">
            <a:spAutoFit/>
          </a:bodyPr>
          <a:lstStyle/>
          <a:p>
            <a:r>
              <a:rPr lang="fr-FR" sz="2000" dirty="0" smtClean="0"/>
              <a:t>5</a:t>
            </a:r>
            <a:r>
              <a:rPr lang="fr-FR" sz="2000" dirty="0"/>
              <a:t>% </a:t>
            </a:r>
            <a:r>
              <a:rPr lang="fr-FR" sz="2000" dirty="0" err="1"/>
              <a:t>were</a:t>
            </a:r>
            <a:r>
              <a:rPr lang="fr-FR" sz="2000" dirty="0"/>
              <a:t> </a:t>
            </a:r>
            <a:r>
              <a:rPr lang="fr-FR" sz="2000" dirty="0" err="1"/>
              <a:t>being</a:t>
            </a:r>
            <a:r>
              <a:rPr lang="fr-FR" sz="2000" dirty="0"/>
              <a:t> </a:t>
            </a:r>
            <a:r>
              <a:rPr lang="fr-FR" sz="2000" dirty="0" err="1"/>
              <a:t>treated</a:t>
            </a:r>
            <a:r>
              <a:rPr lang="fr-FR" sz="2000" dirty="0"/>
              <a:t> </a:t>
            </a:r>
            <a:r>
              <a:rPr lang="fr-FR" sz="2000" dirty="0" err="1"/>
              <a:t>with</a:t>
            </a:r>
            <a:r>
              <a:rPr lang="fr-FR" sz="2000" dirty="0"/>
              <a:t> an </a:t>
            </a:r>
            <a:r>
              <a:rPr lang="fr-FR" sz="2000" dirty="0" err="1"/>
              <a:t>adjunctive</a:t>
            </a:r>
            <a:r>
              <a:rPr lang="fr-FR" sz="2000" dirty="0"/>
              <a:t> glucose-</a:t>
            </a:r>
            <a:r>
              <a:rPr lang="fr-FR" sz="2000" dirty="0" err="1"/>
              <a:t>lowering</a:t>
            </a:r>
            <a:r>
              <a:rPr lang="fr-FR" sz="2000" dirty="0"/>
              <a:t> agent, </a:t>
            </a:r>
            <a:r>
              <a:rPr lang="fr-FR" sz="2000" dirty="0" err="1"/>
              <a:t>mostly</a:t>
            </a:r>
            <a:r>
              <a:rPr lang="fr-FR" sz="2000" dirty="0"/>
              <a:t> </a:t>
            </a:r>
            <a:r>
              <a:rPr lang="fr-FR" sz="2000" dirty="0" err="1"/>
              <a:t>metformin</a:t>
            </a:r>
            <a:r>
              <a:rPr lang="fr-FR" dirty="0"/>
              <a:t>. </a:t>
            </a:r>
            <a:endParaRPr lang="fr-FR" dirty="0" smtClean="0"/>
          </a:p>
        </p:txBody>
      </p:sp>
      <p:sp>
        <p:nvSpPr>
          <p:cNvPr id="9" name="ZoneTexte 8"/>
          <p:cNvSpPr txBox="1"/>
          <p:nvPr/>
        </p:nvSpPr>
        <p:spPr>
          <a:xfrm>
            <a:off x="2881223" y="6418053"/>
            <a:ext cx="3129446" cy="369332"/>
          </a:xfrm>
          <a:prstGeom prst="rect">
            <a:avLst/>
          </a:prstGeom>
          <a:noFill/>
        </p:spPr>
        <p:txBody>
          <a:bodyPr wrap="none" rtlCol="0">
            <a:spAutoFit/>
          </a:bodyPr>
          <a:lstStyle/>
          <a:p>
            <a:r>
              <a:rPr lang="fr-CH" dirty="0" smtClean="0"/>
              <a:t>Miller et al. </a:t>
            </a:r>
            <a:r>
              <a:rPr lang="fr-CH" dirty="0" err="1" smtClean="0"/>
              <a:t>Diabetes</a:t>
            </a:r>
            <a:r>
              <a:rPr lang="fr-CH" dirty="0" smtClean="0"/>
              <a:t> Care 2015</a:t>
            </a:r>
            <a:endParaRPr lang="fr-CH" dirty="0"/>
          </a:p>
        </p:txBody>
      </p:sp>
      <p:sp>
        <p:nvSpPr>
          <p:cNvPr id="2" name="Rectangle 1"/>
          <p:cNvSpPr/>
          <p:nvPr/>
        </p:nvSpPr>
        <p:spPr>
          <a:xfrm>
            <a:off x="492431" y="2249800"/>
            <a:ext cx="8236889" cy="727644"/>
          </a:xfrm>
          <a:prstGeom prst="rect">
            <a:avLst/>
          </a:prstGeom>
          <a:noFill/>
          <a:ln w="38100" cmpd="sng">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961850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600" b="1" dirty="0" smtClean="0">
                <a:solidFill>
                  <a:srgbClr val="1F497D"/>
                </a:solidFill>
              </a:rPr>
              <a:t>Contrôle glycémique</a:t>
            </a:r>
            <a:endParaRPr lang="fr-FR" sz="3600" b="1" dirty="0">
              <a:solidFill>
                <a:srgbClr val="1F497D"/>
              </a:solidFill>
            </a:endParaRPr>
          </a:p>
        </p:txBody>
      </p:sp>
      <p:pic>
        <p:nvPicPr>
          <p:cNvPr id="4" name="Image 3" descr="Capture d’écran 2017-04-21 à 16.49.3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5814" y="1417638"/>
            <a:ext cx="7360464" cy="5153145"/>
          </a:xfrm>
          <a:prstGeom prst="rect">
            <a:avLst/>
          </a:prstGeom>
        </p:spPr>
      </p:pic>
      <p:sp>
        <p:nvSpPr>
          <p:cNvPr id="3" name="Rectangle 2"/>
          <p:cNvSpPr/>
          <p:nvPr/>
        </p:nvSpPr>
        <p:spPr>
          <a:xfrm>
            <a:off x="933602" y="4127316"/>
            <a:ext cx="7360464" cy="952458"/>
          </a:xfrm>
          <a:prstGeom prst="rect">
            <a:avLst/>
          </a:prstGeom>
          <a:noFill/>
          <a:ln w="38100" cmpd="sng">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712752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600" b="1" dirty="0" smtClean="0">
                <a:solidFill>
                  <a:srgbClr val="1F497D"/>
                </a:solidFill>
              </a:rPr>
              <a:t>Valeurs d’HbA1c en fonction de l’âge</a:t>
            </a:r>
            <a:endParaRPr lang="fr-FR" sz="3600" b="1" dirty="0">
              <a:solidFill>
                <a:srgbClr val="1F497D"/>
              </a:solidFill>
            </a:endParaRPr>
          </a:p>
        </p:txBody>
      </p:sp>
      <p:pic>
        <p:nvPicPr>
          <p:cNvPr id="4" name="Image 3" descr="Capture d’écran 2017-04-21 à 12.10.1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6500" y="1260585"/>
            <a:ext cx="6815666" cy="4617961"/>
          </a:xfrm>
          <a:prstGeom prst="rect">
            <a:avLst/>
          </a:prstGeom>
        </p:spPr>
      </p:pic>
      <p:sp>
        <p:nvSpPr>
          <p:cNvPr id="6" name="Ellipse 5"/>
          <p:cNvSpPr/>
          <p:nvPr/>
        </p:nvSpPr>
        <p:spPr>
          <a:xfrm>
            <a:off x="3385113" y="1762710"/>
            <a:ext cx="181422" cy="19437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 name="ZoneTexte 6"/>
          <p:cNvSpPr txBox="1"/>
          <p:nvPr/>
        </p:nvSpPr>
        <p:spPr>
          <a:xfrm>
            <a:off x="3279224" y="1391722"/>
            <a:ext cx="1733167" cy="369332"/>
          </a:xfrm>
          <a:prstGeom prst="rect">
            <a:avLst/>
          </a:prstGeom>
          <a:noFill/>
        </p:spPr>
        <p:txBody>
          <a:bodyPr wrap="none" rtlCol="0">
            <a:spAutoFit/>
          </a:bodyPr>
          <a:lstStyle/>
          <a:p>
            <a:r>
              <a:rPr lang="fr-FR" dirty="0" smtClean="0"/>
              <a:t>EDIC  1993-2001</a:t>
            </a:r>
            <a:endParaRPr lang="fr-FR" dirty="0"/>
          </a:p>
        </p:txBody>
      </p:sp>
      <p:sp>
        <p:nvSpPr>
          <p:cNvPr id="8" name="Ellipse 7"/>
          <p:cNvSpPr/>
          <p:nvPr/>
        </p:nvSpPr>
        <p:spPr>
          <a:xfrm>
            <a:off x="4547066" y="3802941"/>
            <a:ext cx="181422" cy="19437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ZoneTexte 8"/>
          <p:cNvSpPr txBox="1"/>
          <p:nvPr/>
        </p:nvSpPr>
        <p:spPr>
          <a:xfrm>
            <a:off x="4793954" y="3631814"/>
            <a:ext cx="2026837" cy="369332"/>
          </a:xfrm>
          <a:prstGeom prst="rect">
            <a:avLst/>
          </a:prstGeom>
          <a:noFill/>
        </p:spPr>
        <p:txBody>
          <a:bodyPr wrap="none" rtlCol="0">
            <a:spAutoFit/>
          </a:bodyPr>
          <a:lstStyle/>
          <a:p>
            <a:r>
              <a:rPr lang="fr-FR" dirty="0" smtClean="0"/>
              <a:t>DCCT/EDIC 1982-93</a:t>
            </a:r>
            <a:endParaRPr lang="fr-FR" dirty="0"/>
          </a:p>
        </p:txBody>
      </p:sp>
    </p:spTree>
    <p:extLst>
      <p:ext uri="{BB962C8B-B14F-4D97-AF65-F5344CB8AC3E}">
        <p14:creationId xmlns:p14="http://schemas.microsoft.com/office/powerpoint/2010/main" val="402516323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Capture d’écran 2017-04-21 à 15.57.1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6046" y="988233"/>
            <a:ext cx="6711905" cy="4916078"/>
          </a:xfrm>
          <a:prstGeom prst="rect">
            <a:avLst/>
          </a:prstGeom>
        </p:spPr>
      </p:pic>
      <p:sp>
        <p:nvSpPr>
          <p:cNvPr id="2" name="Titre 1"/>
          <p:cNvSpPr>
            <a:spLocks noGrp="1"/>
          </p:cNvSpPr>
          <p:nvPr>
            <p:ph type="title"/>
          </p:nvPr>
        </p:nvSpPr>
        <p:spPr>
          <a:xfrm>
            <a:off x="457200" y="114049"/>
            <a:ext cx="8229600" cy="1143000"/>
          </a:xfrm>
        </p:spPr>
        <p:txBody>
          <a:bodyPr>
            <a:noAutofit/>
          </a:bodyPr>
          <a:lstStyle/>
          <a:p>
            <a:r>
              <a:rPr lang="fr-FR" sz="3600" b="1" dirty="0">
                <a:solidFill>
                  <a:srgbClr val="1F497D"/>
                </a:solidFill>
              </a:rPr>
              <a:t>P</a:t>
            </a:r>
            <a:r>
              <a:rPr lang="fr-FR" sz="3600" b="1" dirty="0" smtClean="0">
                <a:solidFill>
                  <a:srgbClr val="1F497D"/>
                </a:solidFill>
              </a:rPr>
              <a:t>ourcentage de patients </a:t>
            </a:r>
            <a:br>
              <a:rPr lang="fr-FR" sz="3600" b="1" dirty="0" smtClean="0">
                <a:solidFill>
                  <a:srgbClr val="1F497D"/>
                </a:solidFill>
              </a:rPr>
            </a:br>
            <a:r>
              <a:rPr lang="fr-FR" sz="3600" b="1" dirty="0" smtClean="0">
                <a:solidFill>
                  <a:srgbClr val="1F497D"/>
                </a:solidFill>
              </a:rPr>
              <a:t>à la valeur cible d’HbA1c</a:t>
            </a:r>
            <a:endParaRPr lang="fr-FR" sz="3600" b="1" dirty="0">
              <a:solidFill>
                <a:srgbClr val="1F497D"/>
              </a:solidFill>
            </a:endParaRPr>
          </a:p>
        </p:txBody>
      </p:sp>
      <p:sp>
        <p:nvSpPr>
          <p:cNvPr id="6" name="ZoneTexte 5"/>
          <p:cNvSpPr txBox="1"/>
          <p:nvPr/>
        </p:nvSpPr>
        <p:spPr>
          <a:xfrm>
            <a:off x="457200" y="5581145"/>
            <a:ext cx="8229600" cy="646331"/>
          </a:xfrm>
          <a:prstGeom prst="rect">
            <a:avLst/>
          </a:prstGeom>
          <a:noFill/>
        </p:spPr>
        <p:txBody>
          <a:bodyPr wrap="square" rtlCol="0">
            <a:spAutoFit/>
          </a:bodyPr>
          <a:lstStyle/>
          <a:p>
            <a:r>
              <a:rPr lang="fr-FR" dirty="0" smtClean="0"/>
              <a:t>All </a:t>
            </a:r>
            <a:r>
              <a:rPr lang="fr-FR" dirty="0" err="1"/>
              <a:t>subjects</a:t>
            </a:r>
            <a:r>
              <a:rPr lang="fr-FR" dirty="0"/>
              <a:t> in the T1D Exchange </a:t>
            </a:r>
            <a:r>
              <a:rPr lang="fr-FR" dirty="0" err="1"/>
              <a:t>clinic</a:t>
            </a:r>
            <a:r>
              <a:rPr lang="fr-FR" dirty="0"/>
              <a:t> </a:t>
            </a:r>
            <a:r>
              <a:rPr lang="fr-FR" dirty="0" err="1"/>
              <a:t>registry</a:t>
            </a:r>
            <a:r>
              <a:rPr lang="fr-FR" dirty="0"/>
              <a:t> are </a:t>
            </a:r>
            <a:r>
              <a:rPr lang="fr-FR" dirty="0" err="1"/>
              <a:t>treated</a:t>
            </a:r>
            <a:r>
              <a:rPr lang="fr-FR" dirty="0"/>
              <a:t> </a:t>
            </a:r>
            <a:r>
              <a:rPr lang="fr-FR" dirty="0" err="1"/>
              <a:t>at</a:t>
            </a:r>
            <a:r>
              <a:rPr lang="fr-FR" dirty="0"/>
              <a:t> </a:t>
            </a:r>
            <a:r>
              <a:rPr lang="fr-FR" dirty="0" err="1"/>
              <a:t>centers</a:t>
            </a:r>
            <a:r>
              <a:rPr lang="fr-FR" dirty="0"/>
              <a:t> </a:t>
            </a:r>
            <a:r>
              <a:rPr lang="fr-FR" dirty="0" err="1"/>
              <a:t>that</a:t>
            </a:r>
            <a:r>
              <a:rPr lang="fr-FR" dirty="0"/>
              <a:t> focus on the care of type 1 </a:t>
            </a:r>
            <a:r>
              <a:rPr lang="fr-FR" dirty="0" err="1" smtClean="0"/>
              <a:t>diabetes</a:t>
            </a:r>
            <a:r>
              <a:rPr lang="fr-FR" dirty="0" smtClean="0"/>
              <a:t> !</a:t>
            </a:r>
          </a:p>
        </p:txBody>
      </p:sp>
      <p:sp>
        <p:nvSpPr>
          <p:cNvPr id="7" name="ZoneTexte 6"/>
          <p:cNvSpPr txBox="1"/>
          <p:nvPr/>
        </p:nvSpPr>
        <p:spPr>
          <a:xfrm>
            <a:off x="2881223" y="6418053"/>
            <a:ext cx="3129446" cy="369332"/>
          </a:xfrm>
          <a:prstGeom prst="rect">
            <a:avLst/>
          </a:prstGeom>
          <a:noFill/>
        </p:spPr>
        <p:txBody>
          <a:bodyPr wrap="none" rtlCol="0">
            <a:spAutoFit/>
          </a:bodyPr>
          <a:lstStyle/>
          <a:p>
            <a:r>
              <a:rPr lang="fr-CH" dirty="0" smtClean="0"/>
              <a:t>Miller et al. </a:t>
            </a:r>
            <a:r>
              <a:rPr lang="fr-CH" dirty="0" err="1" smtClean="0"/>
              <a:t>Diabetes</a:t>
            </a:r>
            <a:r>
              <a:rPr lang="fr-CH" dirty="0" smtClean="0"/>
              <a:t> Care 2015</a:t>
            </a:r>
            <a:endParaRPr lang="fr-CH" dirty="0"/>
          </a:p>
        </p:txBody>
      </p:sp>
    </p:spTree>
    <p:extLst>
      <p:ext uri="{BB962C8B-B14F-4D97-AF65-F5344CB8AC3E}">
        <p14:creationId xmlns:p14="http://schemas.microsoft.com/office/powerpoint/2010/main" val="218072027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47639"/>
            <a:ext cx="8229600" cy="1143000"/>
          </a:xfrm>
        </p:spPr>
        <p:txBody>
          <a:bodyPr>
            <a:normAutofit/>
          </a:bodyPr>
          <a:lstStyle/>
          <a:p>
            <a:r>
              <a:rPr lang="fr-FR" sz="3600" b="1" dirty="0" smtClean="0">
                <a:solidFill>
                  <a:srgbClr val="1F497D"/>
                </a:solidFill>
              </a:rPr>
              <a:t>Conclusions</a:t>
            </a:r>
            <a:endParaRPr lang="fr-FR" sz="3600" b="1" dirty="0">
              <a:solidFill>
                <a:srgbClr val="1F497D"/>
              </a:solidFill>
            </a:endParaRPr>
          </a:p>
        </p:txBody>
      </p:sp>
      <p:sp>
        <p:nvSpPr>
          <p:cNvPr id="3" name="Espace réservé du contenu 2"/>
          <p:cNvSpPr>
            <a:spLocks noGrp="1"/>
          </p:cNvSpPr>
          <p:nvPr>
            <p:ph idx="1"/>
          </p:nvPr>
        </p:nvSpPr>
        <p:spPr>
          <a:xfrm>
            <a:off x="457200" y="1223406"/>
            <a:ext cx="8229600" cy="5201729"/>
          </a:xfrm>
        </p:spPr>
        <p:txBody>
          <a:bodyPr>
            <a:normAutofit fontScale="25000" lnSpcReduction="20000"/>
          </a:bodyPr>
          <a:lstStyle/>
          <a:p>
            <a:pPr marL="0" indent="0" algn="just">
              <a:buNone/>
            </a:pPr>
            <a:r>
              <a:rPr lang="fr-FR" sz="9600" b="1" dirty="0" smtClean="0"/>
              <a:t>Les données sont issues des registres des centres hospitaliers les plus expérimentés et réputés dans la prise en charge des patients avec DT1 aux USA pourtant: </a:t>
            </a:r>
            <a:endParaRPr lang="fr-FR" sz="9600" dirty="0" smtClean="0"/>
          </a:p>
          <a:p>
            <a:pPr marL="0" indent="0"/>
            <a:r>
              <a:rPr lang="fr-FR" sz="7200" dirty="0" smtClean="0"/>
              <a:t> 6% patients ont souffert d’une hypoglycémie sévère (coma) dans les 3 mois, les 	patients les plus touchés ont &gt; 50 ans. </a:t>
            </a:r>
          </a:p>
          <a:p>
            <a:pPr marL="0" indent="0"/>
            <a:r>
              <a:rPr lang="fr-FR" sz="7200" dirty="0"/>
              <a:t>Un nombre conséquent de patients DT1 n’arrive pas à atteindre une HbA1c optimale</a:t>
            </a:r>
            <a:r>
              <a:rPr lang="fr-FR" sz="7200" dirty="0" smtClean="0"/>
              <a:t>.</a:t>
            </a:r>
          </a:p>
          <a:p>
            <a:pPr marL="0" indent="0"/>
            <a:r>
              <a:rPr lang="fr-FR" sz="7200" dirty="0" smtClean="0"/>
              <a:t> Les patients traités par pompe à insuline ont présenté moins d’hypo.</a:t>
            </a:r>
          </a:p>
          <a:p>
            <a:endParaRPr lang="fr-FR" sz="7200" dirty="0" smtClean="0"/>
          </a:p>
          <a:p>
            <a:pPr marL="0" indent="0" algn="just">
              <a:buNone/>
            </a:pPr>
            <a:r>
              <a:rPr lang="fr-FR" sz="9600" b="1" dirty="0" smtClean="0"/>
              <a:t>REFLEXIONS :</a:t>
            </a:r>
            <a:endParaRPr lang="fr-FR" sz="9600" u="sng" dirty="0" smtClean="0"/>
          </a:p>
          <a:p>
            <a:pPr marL="0" indent="0" algn="just">
              <a:buNone/>
            </a:pPr>
            <a:r>
              <a:rPr lang="fr-FR" sz="7200" u="sng" dirty="0" smtClean="0"/>
              <a:t>Besoins d’améliorer les thérapies actuelles :</a:t>
            </a:r>
          </a:p>
          <a:p>
            <a:pPr marL="0" indent="0" algn="just">
              <a:buNone/>
            </a:pPr>
            <a:r>
              <a:rPr lang="fr-FR" sz="7200" dirty="0" smtClean="0">
                <a:sym typeface="Wingdings"/>
              </a:rPr>
              <a:t>	</a:t>
            </a:r>
            <a:r>
              <a:rPr lang="fr-FR" sz="7200" dirty="0" smtClean="0">
                <a:sym typeface="Wingdings" pitchFamily="2" charset="2"/>
              </a:rPr>
              <a:t>Réduction des hypoglycémies</a:t>
            </a:r>
          </a:p>
          <a:p>
            <a:pPr marL="0" indent="0" algn="just">
              <a:buNone/>
            </a:pPr>
            <a:r>
              <a:rPr lang="fr-FR" sz="7200" dirty="0">
                <a:sym typeface="Wingdings" pitchFamily="2" charset="2"/>
              </a:rPr>
              <a:t>	</a:t>
            </a:r>
            <a:r>
              <a:rPr lang="fr-FR" sz="7200" dirty="0" smtClean="0">
                <a:sym typeface="Wingdings"/>
              </a:rPr>
              <a:t>Réduction variabilité glycémique	</a:t>
            </a:r>
          </a:p>
          <a:p>
            <a:pPr marL="0" indent="0" algn="just">
              <a:buNone/>
            </a:pPr>
            <a:r>
              <a:rPr lang="fr-FR" sz="7200" dirty="0">
                <a:sym typeface="Wingdings"/>
              </a:rPr>
              <a:t>	</a:t>
            </a:r>
            <a:r>
              <a:rPr lang="fr-FR" sz="7200" dirty="0" smtClean="0">
                <a:sym typeface="Wingdings"/>
              </a:rPr>
              <a:t></a:t>
            </a:r>
            <a:r>
              <a:rPr lang="fr-FR" sz="7200" dirty="0">
                <a:sym typeface="Wingdings" pitchFamily="2" charset="2"/>
              </a:rPr>
              <a:t>Pancréas artificiel</a:t>
            </a:r>
          </a:p>
          <a:p>
            <a:pPr marL="0" indent="0" algn="just">
              <a:buNone/>
            </a:pPr>
            <a:r>
              <a:rPr lang="fr-FR" sz="7200" dirty="0">
                <a:sym typeface="Wingdings" pitchFamily="2" charset="2"/>
              </a:rPr>
              <a:t>	</a:t>
            </a:r>
            <a:endParaRPr lang="fr-FR" sz="7200" dirty="0" smtClean="0">
              <a:sym typeface="Wingdings" pitchFamily="2" charset="2"/>
            </a:endParaRPr>
          </a:p>
          <a:p>
            <a:pPr marL="0" indent="0" algn="just">
              <a:buNone/>
            </a:pPr>
            <a:r>
              <a:rPr lang="fr-FR" sz="7200" u="sng" dirty="0"/>
              <a:t>D</a:t>
            </a:r>
            <a:r>
              <a:rPr lang="fr-FR" sz="7200" u="sng" dirty="0" smtClean="0"/>
              <a:t>évelopper des thérapies alternatives </a:t>
            </a:r>
            <a:endParaRPr lang="fr-FR" sz="7200" dirty="0" smtClean="0"/>
          </a:p>
          <a:p>
            <a:pPr marL="0" indent="0" algn="just">
              <a:buNone/>
            </a:pPr>
            <a:r>
              <a:rPr lang="fr-FR" sz="7200" dirty="0">
                <a:sym typeface="Wingdings" pitchFamily="2" charset="2"/>
              </a:rPr>
              <a:t>	</a:t>
            </a:r>
            <a:r>
              <a:rPr lang="fr-FR" sz="7200" dirty="0" smtClean="0">
                <a:sym typeface="Wingdings" pitchFamily="2" charset="2"/>
              </a:rPr>
              <a:t>Bloquer l’atteinte auto-immune  : espoir, pas résultats pour l’instant !</a:t>
            </a:r>
          </a:p>
          <a:p>
            <a:pPr marL="0" indent="0" algn="just">
              <a:buNone/>
            </a:pPr>
            <a:r>
              <a:rPr lang="fr-FR" sz="7200" dirty="0">
                <a:sym typeface="Wingdings" pitchFamily="2" charset="2"/>
              </a:rPr>
              <a:t>	</a:t>
            </a:r>
            <a:r>
              <a:rPr lang="fr-FR" sz="7200" dirty="0" smtClean="0">
                <a:sym typeface="Wingdings"/>
              </a:rPr>
              <a:t>Préserver cellules Beta : espoir, pas résultat pour l’instant !</a:t>
            </a:r>
            <a:endParaRPr lang="fr-FR" sz="7200" dirty="0" smtClean="0">
              <a:sym typeface="Wingdings" pitchFamily="2" charset="2"/>
            </a:endParaRPr>
          </a:p>
          <a:p>
            <a:pPr marL="0" indent="0" algn="just">
              <a:buNone/>
            </a:pPr>
            <a:r>
              <a:rPr lang="fr-FR" sz="7200" dirty="0">
                <a:sym typeface="Wingdings" pitchFamily="2" charset="2"/>
              </a:rPr>
              <a:t>	</a:t>
            </a:r>
            <a:r>
              <a:rPr lang="fr-FR" sz="7200" dirty="0" smtClean="0">
                <a:sym typeface="Wingdings" pitchFamily="2" charset="2"/>
              </a:rPr>
              <a:t> Greffes d’</a:t>
            </a:r>
            <a:r>
              <a:rPr lang="fr-FR" sz="7200" dirty="0" err="1" smtClean="0">
                <a:sym typeface="Wingdings" pitchFamily="2" charset="2"/>
              </a:rPr>
              <a:t>ilôts</a:t>
            </a:r>
            <a:r>
              <a:rPr lang="fr-FR" sz="7200" dirty="0" smtClean="0">
                <a:sym typeface="Wingdings" pitchFamily="2" charset="2"/>
              </a:rPr>
              <a:t> : pas assez de donneurs !</a:t>
            </a:r>
            <a:endParaRPr lang="fr-FR" sz="5600" dirty="0" smtClean="0">
              <a:sym typeface="Wingdings" pitchFamily="2" charset="2"/>
            </a:endParaRPr>
          </a:p>
        </p:txBody>
      </p:sp>
    </p:spTree>
    <p:extLst>
      <p:ext uri="{BB962C8B-B14F-4D97-AF65-F5344CB8AC3E}">
        <p14:creationId xmlns:p14="http://schemas.microsoft.com/office/powerpoint/2010/main" val="13539119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4000" b="1" dirty="0">
                <a:solidFill>
                  <a:srgbClr val="1F497D"/>
                </a:solidFill>
              </a:rPr>
              <a:t>Nouveautés </a:t>
            </a:r>
            <a:r>
              <a:rPr lang="fr-FR" sz="4000" b="1" dirty="0" smtClean="0">
                <a:solidFill>
                  <a:srgbClr val="1F497D"/>
                </a:solidFill>
              </a:rPr>
              <a:t>thérapeutiques</a:t>
            </a:r>
            <a:endParaRPr lang="fr-FR" sz="4000" b="1" dirty="0">
              <a:solidFill>
                <a:srgbClr val="1F497D"/>
              </a:solidFill>
            </a:endParaRPr>
          </a:p>
        </p:txBody>
      </p:sp>
      <p:sp>
        <p:nvSpPr>
          <p:cNvPr id="3" name="Espace réservé du contenu 2"/>
          <p:cNvSpPr>
            <a:spLocks noGrp="1"/>
          </p:cNvSpPr>
          <p:nvPr>
            <p:ph idx="1"/>
          </p:nvPr>
        </p:nvSpPr>
        <p:spPr>
          <a:xfrm>
            <a:off x="506825" y="1180796"/>
            <a:ext cx="8229600" cy="4525963"/>
          </a:xfrm>
        </p:spPr>
        <p:txBody>
          <a:bodyPr/>
          <a:lstStyle/>
          <a:p>
            <a:r>
              <a:rPr lang="fr-FR" sz="2800" dirty="0" smtClean="0"/>
              <a:t>Meilleures connaissances de l’alimentation et de ses effets (senseurs glycémiques)</a:t>
            </a:r>
          </a:p>
          <a:p>
            <a:r>
              <a:rPr lang="fr-FR" sz="2800" dirty="0" smtClean="0"/>
              <a:t>Nécessité d’améliorer le calcul des hydrates de carbones et de la gestion de l’alimentation</a:t>
            </a:r>
          </a:p>
          <a:p>
            <a:r>
              <a:rPr lang="fr-FR" sz="2800" dirty="0" smtClean="0"/>
              <a:t>Nouvelles insulines rapides et thérapies adjointes</a:t>
            </a:r>
          </a:p>
          <a:p>
            <a:pPr>
              <a:buNone/>
            </a:pPr>
            <a:endParaRPr lang="fr-FR" dirty="0" smtClean="0"/>
          </a:p>
          <a:p>
            <a:pPr>
              <a:buNone/>
            </a:pPr>
            <a:endParaRPr lang="fr-FR" dirty="0" smtClean="0"/>
          </a:p>
          <a:p>
            <a:endParaRPr lang="fr-FR" dirty="0"/>
          </a:p>
        </p:txBody>
      </p:sp>
      <p:grpSp>
        <p:nvGrpSpPr>
          <p:cNvPr id="4" name="Grouper 5"/>
          <p:cNvGrpSpPr/>
          <p:nvPr/>
        </p:nvGrpSpPr>
        <p:grpSpPr>
          <a:xfrm>
            <a:off x="3800013" y="3789545"/>
            <a:ext cx="1016242" cy="3068455"/>
            <a:chOff x="2380662" y="2711966"/>
            <a:chExt cx="1016242" cy="3068455"/>
          </a:xfrm>
        </p:grpSpPr>
        <p:sp>
          <p:nvSpPr>
            <p:cNvPr id="5" name="Arc plein 4"/>
            <p:cNvSpPr/>
            <p:nvPr/>
          </p:nvSpPr>
          <p:spPr>
            <a:xfrm>
              <a:off x="2452100" y="2711966"/>
              <a:ext cx="894804" cy="3068455"/>
            </a:xfrm>
            <a:prstGeom prst="blockArc">
              <a:avLst>
                <a:gd name="adj1" fmla="val 10999869"/>
                <a:gd name="adj2" fmla="val 18397205"/>
                <a:gd name="adj3" fmla="val 0"/>
              </a:avLst>
            </a:prstGeom>
            <a:ln w="38100">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solidFill>
                  <a:schemeClr val="accent6"/>
                </a:solidFill>
              </a:endParaRPr>
            </a:p>
          </p:txBody>
        </p:sp>
        <p:sp>
          <p:nvSpPr>
            <p:cNvPr id="6" name="Ellipse 5"/>
            <p:cNvSpPr/>
            <p:nvPr/>
          </p:nvSpPr>
          <p:spPr>
            <a:xfrm>
              <a:off x="2380662" y="4111378"/>
              <a:ext cx="142876" cy="1428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7" name="Ellipse 6"/>
            <p:cNvSpPr/>
            <p:nvPr/>
          </p:nvSpPr>
          <p:spPr>
            <a:xfrm>
              <a:off x="3254028" y="3670104"/>
              <a:ext cx="142876" cy="1428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grpSp>
      <p:cxnSp>
        <p:nvCxnSpPr>
          <p:cNvPr id="8" name="Connecteur droit 7"/>
          <p:cNvCxnSpPr/>
          <p:nvPr/>
        </p:nvCxnSpPr>
        <p:spPr>
          <a:xfrm flipV="1">
            <a:off x="1086287" y="5696758"/>
            <a:ext cx="6720184" cy="10001"/>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Connecteur droit 8"/>
          <p:cNvCxnSpPr/>
          <p:nvPr/>
        </p:nvCxnSpPr>
        <p:spPr>
          <a:xfrm>
            <a:off x="3496347" y="5273545"/>
            <a:ext cx="1928826" cy="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10" name="ZoneTexte 9"/>
          <p:cNvSpPr txBox="1"/>
          <p:nvPr/>
        </p:nvSpPr>
        <p:spPr>
          <a:xfrm>
            <a:off x="4831077" y="4761337"/>
            <a:ext cx="1699842" cy="369332"/>
          </a:xfrm>
          <a:prstGeom prst="rect">
            <a:avLst/>
          </a:prstGeom>
          <a:noFill/>
        </p:spPr>
        <p:txBody>
          <a:bodyPr wrap="none" rtlCol="0">
            <a:spAutoFit/>
          </a:bodyPr>
          <a:lstStyle/>
          <a:p>
            <a:r>
              <a:rPr lang="fr-FR" dirty="0" err="1" smtClean="0"/>
              <a:t>Δ</a:t>
            </a:r>
            <a:r>
              <a:rPr lang="fr-FR" dirty="0"/>
              <a:t> </a:t>
            </a:r>
            <a:r>
              <a:rPr lang="fr-FR" dirty="0" smtClean="0"/>
              <a:t>+ 1-1.5mmol/l</a:t>
            </a:r>
            <a:endParaRPr lang="fr-FR" dirty="0"/>
          </a:p>
        </p:txBody>
      </p:sp>
      <p:pic>
        <p:nvPicPr>
          <p:cNvPr id="11" name="Picture 2" descr="C:\Users\GG\Desktop\RECOM_DT\seminaire-alimentation-equilibre-300x294.jpg"/>
          <p:cNvPicPr>
            <a:picLocks noChangeAspect="1" noChangeArrowheads="1"/>
          </p:cNvPicPr>
          <p:nvPr/>
        </p:nvPicPr>
        <p:blipFill>
          <a:blip r:embed="rId2" cstate="print"/>
          <a:srcRect/>
          <a:stretch>
            <a:fillRect/>
          </a:stretch>
        </p:blipFill>
        <p:spPr bwMode="auto">
          <a:xfrm>
            <a:off x="3880925" y="5789039"/>
            <a:ext cx="885330" cy="867623"/>
          </a:xfrm>
          <a:prstGeom prst="rect">
            <a:avLst/>
          </a:prstGeom>
          <a:noFill/>
        </p:spPr>
      </p:pic>
      <p:sp>
        <p:nvSpPr>
          <p:cNvPr id="12" name="ZoneTexte 11"/>
          <p:cNvSpPr txBox="1"/>
          <p:nvPr/>
        </p:nvSpPr>
        <p:spPr>
          <a:xfrm>
            <a:off x="5810280" y="5571943"/>
            <a:ext cx="1980931" cy="707886"/>
          </a:xfrm>
          <a:prstGeom prst="rect">
            <a:avLst/>
          </a:prstGeom>
          <a:noFill/>
        </p:spPr>
        <p:txBody>
          <a:bodyPr wrap="none" rtlCol="0">
            <a:spAutoFit/>
          </a:bodyPr>
          <a:lstStyle/>
          <a:p>
            <a:r>
              <a:rPr lang="fr-FR" sz="4000" b="1" dirty="0" smtClean="0"/>
              <a:t> </a:t>
            </a:r>
            <a:r>
              <a:rPr lang="fr-FR" sz="2400" b="1" dirty="0" smtClean="0"/>
              <a:t>Temps (min.)</a:t>
            </a:r>
            <a:endParaRPr lang="fr-FR" sz="1200" dirty="0"/>
          </a:p>
        </p:txBody>
      </p:sp>
      <p:sp>
        <p:nvSpPr>
          <p:cNvPr id="13" name="ZoneTexte 12"/>
          <p:cNvSpPr txBox="1"/>
          <p:nvPr/>
        </p:nvSpPr>
        <p:spPr>
          <a:xfrm rot="16200000">
            <a:off x="-551217" y="4703144"/>
            <a:ext cx="2577749" cy="461665"/>
          </a:xfrm>
          <a:prstGeom prst="rect">
            <a:avLst/>
          </a:prstGeom>
          <a:noFill/>
        </p:spPr>
        <p:txBody>
          <a:bodyPr wrap="none" rtlCol="0">
            <a:spAutoFit/>
          </a:bodyPr>
          <a:lstStyle/>
          <a:p>
            <a:r>
              <a:rPr lang="fr-FR" sz="2400" b="1" dirty="0"/>
              <a:t>G</a:t>
            </a:r>
            <a:r>
              <a:rPr lang="fr-FR" sz="2400" b="1" dirty="0" smtClean="0"/>
              <a:t>lycémie (</a:t>
            </a:r>
            <a:r>
              <a:rPr lang="fr-FR" sz="2400" b="1" dirty="0" err="1" smtClean="0"/>
              <a:t>mmol</a:t>
            </a:r>
            <a:r>
              <a:rPr lang="fr-FR" sz="2400" b="1" dirty="0" smtClean="0"/>
              <a:t>/l)</a:t>
            </a:r>
            <a:endParaRPr lang="fr-FR" sz="2400" b="1" dirty="0"/>
          </a:p>
        </p:txBody>
      </p:sp>
      <p:cxnSp>
        <p:nvCxnSpPr>
          <p:cNvPr id="14" name="Connecteur droit 13"/>
          <p:cNvCxnSpPr/>
          <p:nvPr/>
        </p:nvCxnSpPr>
        <p:spPr>
          <a:xfrm flipV="1">
            <a:off x="1092304" y="3841868"/>
            <a:ext cx="0" cy="2419677"/>
          </a:xfrm>
          <a:prstGeom prst="line">
            <a:avLst/>
          </a:prstGeom>
        </p:spPr>
        <p:style>
          <a:lnRef idx="2">
            <a:schemeClr val="accent1"/>
          </a:lnRef>
          <a:fillRef idx="0">
            <a:schemeClr val="accent1"/>
          </a:fillRef>
          <a:effectRef idx="1">
            <a:schemeClr val="accent1"/>
          </a:effectRef>
          <a:fontRef idx="minor">
            <a:schemeClr val="tx1"/>
          </a:fontRef>
        </p:style>
      </p:cxnSp>
      <p:sp>
        <p:nvSpPr>
          <p:cNvPr id="15" name="ZoneTexte 14"/>
          <p:cNvSpPr txBox="1"/>
          <p:nvPr/>
        </p:nvSpPr>
        <p:spPr>
          <a:xfrm>
            <a:off x="3800013" y="5331833"/>
            <a:ext cx="1364526" cy="369332"/>
          </a:xfrm>
          <a:prstGeom prst="rect">
            <a:avLst/>
          </a:prstGeom>
          <a:noFill/>
        </p:spPr>
        <p:txBody>
          <a:bodyPr wrap="none" rtlCol="0">
            <a:spAutoFit/>
          </a:bodyPr>
          <a:lstStyle/>
          <a:p>
            <a:r>
              <a:rPr lang="fr-FR" dirty="0" err="1" smtClean="0"/>
              <a:t>Δ</a:t>
            </a:r>
            <a:r>
              <a:rPr lang="fr-FR" dirty="0"/>
              <a:t> </a:t>
            </a:r>
            <a:r>
              <a:rPr lang="fr-FR" dirty="0" smtClean="0"/>
              <a:t>+ 150-180’</a:t>
            </a:r>
            <a:endParaRPr lang="fr-FR" dirty="0"/>
          </a:p>
        </p:txBody>
      </p:sp>
      <p:sp>
        <p:nvSpPr>
          <p:cNvPr id="16" name="Rectangle 15"/>
          <p:cNvSpPr/>
          <p:nvPr/>
        </p:nvSpPr>
        <p:spPr>
          <a:xfrm>
            <a:off x="4098545" y="4364733"/>
            <a:ext cx="480971" cy="707886"/>
          </a:xfrm>
          <a:prstGeom prst="rect">
            <a:avLst/>
          </a:prstGeom>
        </p:spPr>
        <p:txBody>
          <a:bodyPr wrap="none">
            <a:spAutoFit/>
          </a:bodyPr>
          <a:lstStyle/>
          <a:p>
            <a:r>
              <a:rPr lang="fr-FR" sz="4000" b="1" dirty="0" err="1" smtClean="0"/>
              <a:t>Δ</a:t>
            </a:r>
            <a:endParaRPr lang="fr-FR" sz="4000" dirty="0"/>
          </a:p>
        </p:txBody>
      </p:sp>
    </p:spTree>
    <p:extLst>
      <p:ext uri="{BB962C8B-B14F-4D97-AF65-F5344CB8AC3E}">
        <p14:creationId xmlns:p14="http://schemas.microsoft.com/office/powerpoint/2010/main" val="420873900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1742" y="274638"/>
            <a:ext cx="8579316" cy="1143000"/>
          </a:xfrm>
        </p:spPr>
        <p:txBody>
          <a:bodyPr>
            <a:noAutofit/>
          </a:bodyPr>
          <a:lstStyle/>
          <a:p>
            <a:r>
              <a:rPr lang="fr-FR" sz="3200" b="1" dirty="0">
                <a:solidFill>
                  <a:srgbClr val="1F497D"/>
                </a:solidFill>
              </a:rPr>
              <a:t>Efficacité de la thérapie nutritionnelle</a:t>
            </a:r>
            <a:br>
              <a:rPr lang="fr-FR" sz="3200" b="1" dirty="0">
                <a:solidFill>
                  <a:srgbClr val="1F497D"/>
                </a:solidFill>
              </a:rPr>
            </a:br>
            <a:r>
              <a:rPr lang="fr-FR" sz="3200" b="1" dirty="0">
                <a:solidFill>
                  <a:srgbClr val="1F497D"/>
                </a:solidFill>
              </a:rPr>
              <a:t>chez les patients souffrants de diabète de type 1 </a:t>
            </a:r>
            <a:endParaRPr lang="fr-FR" sz="3200" dirty="0"/>
          </a:p>
        </p:txBody>
      </p:sp>
      <p:pic>
        <p:nvPicPr>
          <p:cNvPr id="4" name="Image 3" descr="Capture d’écran 2014-10-01 à 22.16.3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302" y="1649048"/>
            <a:ext cx="3996192" cy="3442162"/>
          </a:xfrm>
          <a:prstGeom prst="rect">
            <a:avLst/>
          </a:prstGeom>
          <a:ln>
            <a:solidFill>
              <a:srgbClr val="1F497D"/>
            </a:solidFill>
          </a:ln>
        </p:spPr>
      </p:pic>
      <p:pic>
        <p:nvPicPr>
          <p:cNvPr id="6" name="Image 5" descr="Capture d’écran 2014-10-01 à 22.48.3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9489" y="1649048"/>
            <a:ext cx="4371710" cy="4001595"/>
          </a:xfrm>
          <a:prstGeom prst="rect">
            <a:avLst/>
          </a:prstGeom>
          <a:ln>
            <a:solidFill>
              <a:srgbClr val="1F497D"/>
            </a:solidFill>
          </a:ln>
        </p:spPr>
      </p:pic>
      <p:sp>
        <p:nvSpPr>
          <p:cNvPr id="10" name="Espace réservé du contenu 2"/>
          <p:cNvSpPr>
            <a:spLocks noGrp="1"/>
          </p:cNvSpPr>
          <p:nvPr>
            <p:ph idx="1"/>
          </p:nvPr>
        </p:nvSpPr>
        <p:spPr>
          <a:xfrm>
            <a:off x="335437" y="5221537"/>
            <a:ext cx="3996058" cy="919565"/>
          </a:xfrm>
        </p:spPr>
        <p:txBody>
          <a:bodyPr>
            <a:normAutofit fontScale="40000" lnSpcReduction="20000"/>
          </a:bodyPr>
          <a:lstStyle/>
          <a:p>
            <a:pPr marL="0" indent="0">
              <a:buNone/>
            </a:pPr>
            <a:r>
              <a:rPr lang="fr-FR" dirty="0"/>
              <a:t>DAFNE </a:t>
            </a:r>
            <a:r>
              <a:rPr lang="fr-FR" dirty="0" err="1"/>
              <a:t>Study</a:t>
            </a:r>
            <a:r>
              <a:rPr lang="fr-FR" dirty="0"/>
              <a:t> Group. Training in flexible, intensive </a:t>
            </a:r>
            <a:r>
              <a:rPr lang="fr-FR" dirty="0" err="1"/>
              <a:t>insulin</a:t>
            </a:r>
            <a:r>
              <a:rPr lang="fr-FR" dirty="0"/>
              <a:t> management to </a:t>
            </a:r>
            <a:r>
              <a:rPr lang="fr-FR" dirty="0" err="1"/>
              <a:t>enable</a:t>
            </a:r>
            <a:r>
              <a:rPr lang="fr-FR" dirty="0"/>
              <a:t> </a:t>
            </a:r>
            <a:r>
              <a:rPr lang="fr-FR" dirty="0" err="1"/>
              <a:t>dietary</a:t>
            </a:r>
            <a:r>
              <a:rPr lang="fr-FR" dirty="0"/>
              <a:t> </a:t>
            </a:r>
            <a:r>
              <a:rPr lang="fr-FR" dirty="0" err="1"/>
              <a:t>freedom</a:t>
            </a:r>
            <a:r>
              <a:rPr lang="fr-FR" dirty="0"/>
              <a:t> in people </a:t>
            </a:r>
            <a:r>
              <a:rPr lang="fr-FR" dirty="0" err="1"/>
              <a:t>with</a:t>
            </a:r>
            <a:r>
              <a:rPr lang="fr-FR" dirty="0"/>
              <a:t> type 1 </a:t>
            </a:r>
            <a:r>
              <a:rPr lang="fr-FR" dirty="0" err="1"/>
              <a:t>diabetes</a:t>
            </a:r>
            <a:r>
              <a:rPr lang="fr-FR" dirty="0"/>
              <a:t>: Dose </a:t>
            </a:r>
            <a:r>
              <a:rPr lang="fr-FR" dirty="0" err="1"/>
              <a:t>Adjustment</a:t>
            </a:r>
            <a:r>
              <a:rPr lang="fr-FR" dirty="0"/>
              <a:t> For Normal </a:t>
            </a:r>
            <a:r>
              <a:rPr lang="fr-FR" dirty="0" err="1"/>
              <a:t>Eating</a:t>
            </a:r>
            <a:r>
              <a:rPr lang="fr-FR" dirty="0"/>
              <a:t> (DAFNE) </a:t>
            </a:r>
            <a:r>
              <a:rPr lang="fr-FR" dirty="0" err="1"/>
              <a:t>randomised</a:t>
            </a:r>
            <a:r>
              <a:rPr lang="fr-FR" dirty="0"/>
              <a:t> </a:t>
            </a:r>
            <a:r>
              <a:rPr lang="fr-FR" dirty="0" err="1"/>
              <a:t>controlled</a:t>
            </a:r>
            <a:r>
              <a:rPr lang="fr-FR" dirty="0"/>
              <a:t> trial. BMJ 2002;325:746 </a:t>
            </a:r>
          </a:p>
        </p:txBody>
      </p:sp>
    </p:spTree>
    <p:extLst>
      <p:ext uri="{BB962C8B-B14F-4D97-AF65-F5344CB8AC3E}">
        <p14:creationId xmlns:p14="http://schemas.microsoft.com/office/powerpoint/2010/main" val="261420989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4000" b="1" dirty="0" smtClean="0">
                <a:solidFill>
                  <a:schemeClr val="tx2"/>
                </a:solidFill>
              </a:rPr>
              <a:t>Transformations des aliments</a:t>
            </a:r>
            <a:endParaRPr lang="fr-FR" sz="4000" b="1" dirty="0">
              <a:solidFill>
                <a:schemeClr val="tx2"/>
              </a:solidFill>
            </a:endParaRPr>
          </a:p>
        </p:txBody>
      </p:sp>
      <p:sp>
        <p:nvSpPr>
          <p:cNvPr id="3" name="Espace réservé du contenu 2"/>
          <p:cNvSpPr>
            <a:spLocks noGrp="1"/>
          </p:cNvSpPr>
          <p:nvPr>
            <p:ph idx="1"/>
          </p:nvPr>
        </p:nvSpPr>
        <p:spPr>
          <a:xfrm>
            <a:off x="393916" y="5679440"/>
            <a:ext cx="8503920" cy="944880"/>
          </a:xfrm>
        </p:spPr>
        <p:txBody>
          <a:bodyPr>
            <a:normAutofit/>
          </a:bodyPr>
          <a:lstStyle/>
          <a:p>
            <a:pPr marL="0" indent="0">
              <a:buNone/>
            </a:pPr>
            <a:r>
              <a:rPr lang="fr-FR" sz="1200" dirty="0" smtClean="0"/>
              <a:t>-</a:t>
            </a:r>
            <a:r>
              <a:rPr lang="fr-FR" sz="1200" dirty="0" err="1" smtClean="0"/>
              <a:t>Fardet</a:t>
            </a:r>
            <a:r>
              <a:rPr lang="fr-FR" sz="1200" dirty="0" smtClean="0"/>
              <a:t> </a:t>
            </a:r>
            <a:r>
              <a:rPr lang="fr-FR" sz="1200" dirty="0"/>
              <a:t>et al. 2016 </a:t>
            </a:r>
            <a:r>
              <a:rPr lang="fr-FR" sz="1200" dirty="0" err="1"/>
              <a:t>Minimally</a:t>
            </a:r>
            <a:r>
              <a:rPr lang="fr-FR" sz="1200" dirty="0"/>
              <a:t> </a:t>
            </a:r>
            <a:r>
              <a:rPr lang="fr-FR" sz="1200" dirty="0" err="1"/>
              <a:t>processed</a:t>
            </a:r>
            <a:r>
              <a:rPr lang="fr-FR" sz="1200" dirty="0"/>
              <a:t> </a:t>
            </a:r>
            <a:r>
              <a:rPr lang="fr-FR" sz="1200" dirty="0" err="1"/>
              <a:t>foods</a:t>
            </a:r>
            <a:r>
              <a:rPr lang="fr-FR" sz="1200" dirty="0"/>
              <a:t> are more </a:t>
            </a:r>
            <a:r>
              <a:rPr lang="fr-FR" sz="1200" dirty="0" err="1"/>
              <a:t>satiating</a:t>
            </a:r>
            <a:r>
              <a:rPr lang="fr-FR" sz="1200" dirty="0"/>
              <a:t> and </a:t>
            </a:r>
            <a:r>
              <a:rPr lang="fr-FR" sz="1200" dirty="0" err="1"/>
              <a:t>less</a:t>
            </a:r>
            <a:r>
              <a:rPr lang="fr-FR" sz="1200" dirty="0"/>
              <a:t> </a:t>
            </a:r>
            <a:r>
              <a:rPr lang="fr-FR" sz="1200" dirty="0" err="1"/>
              <a:t>hyperglycemic</a:t>
            </a:r>
            <a:r>
              <a:rPr lang="fr-FR" sz="1200" dirty="0"/>
              <a:t>  </a:t>
            </a:r>
            <a:r>
              <a:rPr lang="fr-FR" sz="1200" dirty="0" err="1"/>
              <a:t>than</a:t>
            </a:r>
            <a:r>
              <a:rPr lang="fr-FR" sz="1200" dirty="0"/>
              <a:t> ultra-</a:t>
            </a:r>
            <a:r>
              <a:rPr lang="fr-FR" sz="1200" dirty="0" err="1"/>
              <a:t>processed</a:t>
            </a:r>
            <a:r>
              <a:rPr lang="fr-FR" sz="1200" dirty="0"/>
              <a:t> </a:t>
            </a:r>
            <a:r>
              <a:rPr lang="fr-FR" sz="1200" dirty="0" err="1"/>
              <a:t>foods</a:t>
            </a:r>
            <a:r>
              <a:rPr lang="fr-FR" sz="1200" dirty="0"/>
              <a:t>: A </a:t>
            </a:r>
            <a:r>
              <a:rPr lang="fr-FR" sz="1200" dirty="0" err="1"/>
              <a:t>preliminary</a:t>
            </a:r>
            <a:r>
              <a:rPr lang="fr-FR" sz="1200" dirty="0"/>
              <a:t> </a:t>
            </a:r>
            <a:r>
              <a:rPr lang="fr-FR" sz="1200" dirty="0" err="1"/>
              <a:t>study</a:t>
            </a:r>
            <a:r>
              <a:rPr lang="fr-FR" sz="1200" dirty="0"/>
              <a:t> </a:t>
            </a:r>
            <a:r>
              <a:rPr lang="fr-FR" sz="1200" dirty="0" err="1"/>
              <a:t>with</a:t>
            </a:r>
            <a:r>
              <a:rPr lang="fr-FR" sz="1200" dirty="0"/>
              <a:t> 98 </a:t>
            </a:r>
            <a:r>
              <a:rPr lang="fr-FR" sz="1200" dirty="0" err="1"/>
              <a:t>ready</a:t>
            </a:r>
            <a:r>
              <a:rPr lang="fr-FR" sz="1200" dirty="0"/>
              <a:t>-to-</a:t>
            </a:r>
            <a:r>
              <a:rPr lang="fr-FR" sz="1200" dirty="0" err="1"/>
              <a:t>eat</a:t>
            </a:r>
            <a:r>
              <a:rPr lang="fr-FR" sz="1200" dirty="0"/>
              <a:t> </a:t>
            </a:r>
            <a:r>
              <a:rPr lang="fr-FR" sz="1200" dirty="0" err="1"/>
              <a:t>foods</a:t>
            </a:r>
            <a:r>
              <a:rPr lang="fr-FR" sz="1200" i="1" dirty="0"/>
              <a:t>. </a:t>
            </a:r>
            <a:r>
              <a:rPr lang="fr-FR" sz="1200" dirty="0"/>
              <a:t>Food &amp; </a:t>
            </a:r>
            <a:r>
              <a:rPr lang="fr-FR" sz="1200" dirty="0" err="1"/>
              <a:t>Function</a:t>
            </a:r>
            <a:r>
              <a:rPr lang="fr-FR" sz="1200" dirty="0"/>
              <a:t/>
            </a:r>
            <a:br>
              <a:rPr lang="fr-FR" sz="1200" dirty="0"/>
            </a:br>
            <a:r>
              <a:rPr lang="fr-FR" sz="1200" dirty="0" smtClean="0"/>
              <a:t>-Haber </a:t>
            </a:r>
            <a:r>
              <a:rPr lang="fr-FR" sz="1200" dirty="0"/>
              <a:t>et al</a:t>
            </a:r>
            <a:r>
              <a:rPr lang="fr-FR" sz="1200" i="1" dirty="0"/>
              <a:t>. </a:t>
            </a:r>
            <a:r>
              <a:rPr lang="fr-FR" sz="1200" dirty="0"/>
              <a:t>1977 </a:t>
            </a:r>
            <a:r>
              <a:rPr lang="fr-FR" sz="1200" dirty="0" err="1"/>
              <a:t>Depletion</a:t>
            </a:r>
            <a:r>
              <a:rPr lang="fr-FR" sz="1200" dirty="0"/>
              <a:t> and disruption of </a:t>
            </a:r>
            <a:r>
              <a:rPr lang="fr-FR" sz="1200" dirty="0" err="1"/>
              <a:t>dietary</a:t>
            </a:r>
            <a:r>
              <a:rPr lang="fr-FR" sz="1200" dirty="0"/>
              <a:t> fibre.  </a:t>
            </a:r>
            <a:r>
              <a:rPr lang="fr-FR" sz="1200" dirty="0" err="1"/>
              <a:t>Effects</a:t>
            </a:r>
            <a:r>
              <a:rPr lang="fr-FR" sz="1200" dirty="0"/>
              <a:t> on </a:t>
            </a:r>
            <a:r>
              <a:rPr lang="fr-FR" sz="1200" dirty="0" err="1"/>
              <a:t>satiety</a:t>
            </a:r>
            <a:r>
              <a:rPr lang="fr-FR" sz="1200" dirty="0"/>
              <a:t>, plasma-glucose, and </a:t>
            </a:r>
            <a:r>
              <a:rPr lang="fr-FR" sz="1200" dirty="0" err="1"/>
              <a:t>serum-insulin</a:t>
            </a:r>
            <a:r>
              <a:rPr lang="fr-FR" sz="1200" i="1" dirty="0"/>
              <a:t>. Lancet </a:t>
            </a:r>
            <a:r>
              <a:rPr lang="fr-FR" sz="1200" dirty="0"/>
              <a:t>2, 679-82.</a:t>
            </a:r>
            <a:br>
              <a:rPr lang="fr-FR" sz="1200" dirty="0"/>
            </a:br>
            <a:r>
              <a:rPr lang="fr-FR" sz="1200" dirty="0" smtClean="0"/>
              <a:t>-Flood-</a:t>
            </a:r>
            <a:r>
              <a:rPr lang="fr-FR" sz="1200" dirty="0" err="1" smtClean="0"/>
              <a:t>Obbagy</a:t>
            </a:r>
            <a:r>
              <a:rPr lang="fr-FR" sz="1200" dirty="0" smtClean="0"/>
              <a:t> </a:t>
            </a:r>
            <a:r>
              <a:rPr lang="fr-FR" sz="1200" dirty="0"/>
              <a:t>et al. The </a:t>
            </a:r>
            <a:r>
              <a:rPr lang="fr-FR" sz="1200" dirty="0" err="1"/>
              <a:t>effect</a:t>
            </a:r>
            <a:r>
              <a:rPr lang="fr-FR" sz="1200" dirty="0"/>
              <a:t> of fruit in </a:t>
            </a:r>
            <a:r>
              <a:rPr lang="fr-FR" sz="1200" dirty="0" err="1"/>
              <a:t>different</a:t>
            </a:r>
            <a:r>
              <a:rPr lang="fr-FR" sz="1200" dirty="0"/>
              <a:t> </a:t>
            </a:r>
            <a:r>
              <a:rPr lang="fr-FR" sz="1200" dirty="0" err="1"/>
              <a:t>forms</a:t>
            </a:r>
            <a:r>
              <a:rPr lang="fr-FR" sz="1200" dirty="0"/>
              <a:t> on </a:t>
            </a:r>
            <a:r>
              <a:rPr lang="fr-FR" sz="1200" dirty="0" err="1"/>
              <a:t>energy</a:t>
            </a:r>
            <a:r>
              <a:rPr lang="fr-FR" sz="1200" dirty="0"/>
              <a:t> </a:t>
            </a:r>
            <a:r>
              <a:rPr lang="fr-FR" sz="1200" dirty="0" err="1"/>
              <a:t>intake</a:t>
            </a:r>
            <a:r>
              <a:rPr lang="fr-FR" sz="1200" dirty="0"/>
              <a:t> and </a:t>
            </a:r>
            <a:r>
              <a:rPr lang="fr-FR" sz="1200" dirty="0" err="1"/>
              <a:t>satiety</a:t>
            </a:r>
            <a:r>
              <a:rPr lang="fr-FR" sz="1200" dirty="0"/>
              <a:t> </a:t>
            </a:r>
            <a:r>
              <a:rPr lang="fr-FR" sz="1200" dirty="0" err="1"/>
              <a:t>at</a:t>
            </a:r>
            <a:r>
              <a:rPr lang="fr-FR" sz="1200" dirty="0"/>
              <a:t> a </a:t>
            </a:r>
            <a:r>
              <a:rPr lang="fr-FR" sz="1200" dirty="0" err="1"/>
              <a:t>meal</a:t>
            </a:r>
            <a:r>
              <a:rPr lang="fr-FR" sz="1200" dirty="0"/>
              <a:t>. </a:t>
            </a:r>
            <a:r>
              <a:rPr lang="fr-FR" sz="1200" dirty="0" err="1"/>
              <a:t>Appetite</a:t>
            </a:r>
            <a:r>
              <a:rPr lang="fr-FR" sz="1200" dirty="0"/>
              <a:t> 2009 Apr;52(2):</a:t>
            </a:r>
            <a:r>
              <a:rPr lang="fr-FR" sz="1200" dirty="0" smtClean="0"/>
              <a:t>416-22</a:t>
            </a:r>
            <a:endParaRPr lang="fr-FR" sz="1200" dirty="0"/>
          </a:p>
        </p:txBody>
      </p:sp>
      <p:pic>
        <p:nvPicPr>
          <p:cNvPr id="4" name="Picture 2" descr="Résultat de recherche d'images"/>
          <p:cNvPicPr>
            <a:picLocks noChangeAspect="1" noChangeArrowheads="1"/>
          </p:cNvPicPr>
          <p:nvPr/>
        </p:nvPicPr>
        <p:blipFill>
          <a:blip r:embed="rId2"/>
          <a:srcRect/>
          <a:stretch>
            <a:fillRect/>
          </a:stretch>
        </p:blipFill>
        <p:spPr bwMode="auto">
          <a:xfrm>
            <a:off x="464820" y="1529427"/>
            <a:ext cx="1926590" cy="2082800"/>
          </a:xfrm>
          <a:prstGeom prst="rect">
            <a:avLst/>
          </a:prstGeom>
          <a:noFill/>
        </p:spPr>
      </p:pic>
      <p:pic>
        <p:nvPicPr>
          <p:cNvPr id="5" name="Picture 4" descr="Résultat de recherche d'images"/>
          <p:cNvPicPr>
            <a:picLocks noChangeAspect="1" noChangeArrowheads="1"/>
          </p:cNvPicPr>
          <p:nvPr/>
        </p:nvPicPr>
        <p:blipFill>
          <a:blip r:embed="rId3"/>
          <a:srcRect t="10431" r="15517"/>
          <a:stretch>
            <a:fillRect/>
          </a:stretch>
        </p:blipFill>
        <p:spPr bwMode="auto">
          <a:xfrm>
            <a:off x="3104792" y="2011082"/>
            <a:ext cx="1898095" cy="1609885"/>
          </a:xfrm>
          <a:prstGeom prst="rect">
            <a:avLst/>
          </a:prstGeom>
          <a:noFill/>
        </p:spPr>
      </p:pic>
      <p:sp>
        <p:nvSpPr>
          <p:cNvPr id="6" name="ZoneTexte 5"/>
          <p:cNvSpPr txBox="1"/>
          <p:nvPr/>
        </p:nvSpPr>
        <p:spPr>
          <a:xfrm>
            <a:off x="1081243" y="3612227"/>
            <a:ext cx="1310167" cy="923330"/>
          </a:xfrm>
          <a:prstGeom prst="rect">
            <a:avLst/>
          </a:prstGeom>
          <a:noFill/>
        </p:spPr>
        <p:txBody>
          <a:bodyPr wrap="none" rtlCol="0">
            <a:spAutoFit/>
          </a:bodyPr>
          <a:lstStyle/>
          <a:p>
            <a:r>
              <a:rPr lang="fr-CH" dirty="0" smtClean="0"/>
              <a:t>150g </a:t>
            </a:r>
          </a:p>
          <a:p>
            <a:r>
              <a:rPr lang="fr-CH" dirty="0" smtClean="0"/>
              <a:t>16.5 g sucre</a:t>
            </a:r>
          </a:p>
          <a:p>
            <a:r>
              <a:rPr lang="fr-CH" dirty="0" smtClean="0"/>
              <a:t>80 kcal</a:t>
            </a:r>
          </a:p>
        </p:txBody>
      </p:sp>
      <p:sp>
        <p:nvSpPr>
          <p:cNvPr id="7" name="ZoneTexte 6"/>
          <p:cNvSpPr txBox="1"/>
          <p:nvPr/>
        </p:nvSpPr>
        <p:spPr>
          <a:xfrm>
            <a:off x="3563336" y="3645389"/>
            <a:ext cx="1082540" cy="923330"/>
          </a:xfrm>
          <a:prstGeom prst="rect">
            <a:avLst/>
          </a:prstGeom>
          <a:noFill/>
        </p:spPr>
        <p:txBody>
          <a:bodyPr wrap="none" rtlCol="0">
            <a:spAutoFit/>
          </a:bodyPr>
          <a:lstStyle/>
          <a:p>
            <a:r>
              <a:rPr lang="fr-CH" dirty="0" smtClean="0"/>
              <a:t>250g</a:t>
            </a:r>
          </a:p>
          <a:p>
            <a:r>
              <a:rPr lang="fr-CH" dirty="0" smtClean="0"/>
              <a:t>55g sucre</a:t>
            </a:r>
          </a:p>
          <a:p>
            <a:r>
              <a:rPr lang="fr-CH" dirty="0" smtClean="0"/>
              <a:t>220 kcal</a:t>
            </a:r>
            <a:endParaRPr lang="fr-CH" dirty="0"/>
          </a:p>
        </p:txBody>
      </p:sp>
      <p:sp>
        <p:nvSpPr>
          <p:cNvPr id="8" name="ZoneTexte 7"/>
          <p:cNvSpPr txBox="1"/>
          <p:nvPr/>
        </p:nvSpPr>
        <p:spPr>
          <a:xfrm>
            <a:off x="6606756" y="3643338"/>
            <a:ext cx="1082540" cy="923330"/>
          </a:xfrm>
          <a:prstGeom prst="rect">
            <a:avLst/>
          </a:prstGeom>
          <a:noFill/>
        </p:spPr>
        <p:txBody>
          <a:bodyPr wrap="square" rtlCol="0">
            <a:spAutoFit/>
          </a:bodyPr>
          <a:lstStyle/>
          <a:p>
            <a:r>
              <a:rPr lang="fr-CH" dirty="0" smtClean="0"/>
              <a:t>250ml</a:t>
            </a:r>
          </a:p>
          <a:p>
            <a:r>
              <a:rPr lang="fr-CH" dirty="0" smtClean="0"/>
              <a:t>25g sucre</a:t>
            </a:r>
          </a:p>
          <a:p>
            <a:r>
              <a:rPr lang="fr-CH" dirty="0" smtClean="0"/>
              <a:t>100 kcal</a:t>
            </a:r>
          </a:p>
        </p:txBody>
      </p:sp>
      <p:pic>
        <p:nvPicPr>
          <p:cNvPr id="9" name="Picture 6" descr="https://upload.wikimedia.org/wikipedia/commons/thumb/1/11/Apple_juice_with_3apples-JD.jpg/1280px-Apple_juice_with_3apples-JD.jpg"/>
          <p:cNvPicPr>
            <a:picLocks noChangeAspect="1" noChangeArrowheads="1"/>
          </p:cNvPicPr>
          <p:nvPr/>
        </p:nvPicPr>
        <p:blipFill>
          <a:blip r:embed="rId4"/>
          <a:srcRect l="41083" t="7556" r="25000" b="10556"/>
          <a:stretch>
            <a:fillRect/>
          </a:stretch>
        </p:blipFill>
        <p:spPr bwMode="auto">
          <a:xfrm>
            <a:off x="6268499" y="1146917"/>
            <a:ext cx="1361440" cy="2465310"/>
          </a:xfrm>
          <a:prstGeom prst="rect">
            <a:avLst/>
          </a:prstGeom>
          <a:noFill/>
        </p:spPr>
      </p:pic>
      <p:sp>
        <p:nvSpPr>
          <p:cNvPr id="10" name="ZoneTexte 9"/>
          <p:cNvSpPr txBox="1"/>
          <p:nvPr/>
        </p:nvSpPr>
        <p:spPr>
          <a:xfrm>
            <a:off x="673315" y="4840069"/>
            <a:ext cx="7945121" cy="707886"/>
          </a:xfrm>
          <a:prstGeom prst="rect">
            <a:avLst/>
          </a:prstGeom>
          <a:noFill/>
        </p:spPr>
        <p:txBody>
          <a:bodyPr wrap="square" rtlCol="0">
            <a:spAutoFit/>
          </a:bodyPr>
          <a:lstStyle/>
          <a:p>
            <a:r>
              <a:rPr lang="fr-FR" sz="2000" dirty="0" smtClean="0"/>
              <a:t>Plus l’aliment est </a:t>
            </a:r>
            <a:r>
              <a:rPr lang="fr-FR" sz="2000" dirty="0" err="1" smtClean="0"/>
              <a:t>déstructure</a:t>
            </a:r>
            <a:r>
              <a:rPr lang="fr-FR" sz="2000" dirty="0" smtClean="0"/>
              <a:t>́, plus sa </a:t>
            </a:r>
            <a:r>
              <a:rPr lang="fr-FR" sz="2000" dirty="0" err="1" smtClean="0"/>
              <a:t>réponse</a:t>
            </a:r>
            <a:r>
              <a:rPr lang="fr-FR" sz="2000" dirty="0" smtClean="0"/>
              <a:t> </a:t>
            </a:r>
            <a:r>
              <a:rPr lang="fr-FR" sz="2000" dirty="0" err="1" smtClean="0"/>
              <a:t>glycémique</a:t>
            </a:r>
            <a:r>
              <a:rPr lang="fr-FR" sz="2000" dirty="0" smtClean="0"/>
              <a:t> est </a:t>
            </a:r>
            <a:r>
              <a:rPr lang="fr-FR" sz="2000" dirty="0" err="1" smtClean="0"/>
              <a:t>élevée</a:t>
            </a:r>
            <a:r>
              <a:rPr lang="fr-FR" sz="2000" dirty="0" smtClean="0"/>
              <a:t> et moins il est </a:t>
            </a:r>
            <a:r>
              <a:rPr lang="fr-FR" sz="2000" dirty="0" err="1" smtClean="0"/>
              <a:t>satiétogène</a:t>
            </a:r>
            <a:r>
              <a:rPr lang="fr-FR" sz="2000" dirty="0"/>
              <a:t> </a:t>
            </a:r>
            <a:r>
              <a:rPr lang="fr-FR" sz="2000" b="1" dirty="0" smtClean="0">
                <a:sym typeface="Wingdings"/>
              </a:rPr>
              <a:t> favoriser </a:t>
            </a:r>
            <a:r>
              <a:rPr lang="fr-FR" sz="2000" b="1" dirty="0"/>
              <a:t>les aliments naturels complexes </a:t>
            </a:r>
          </a:p>
        </p:txBody>
      </p:sp>
    </p:spTree>
    <p:extLst>
      <p:ext uri="{BB962C8B-B14F-4D97-AF65-F5344CB8AC3E}">
        <p14:creationId xmlns:p14="http://schemas.microsoft.com/office/powerpoint/2010/main" val="13816778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normAutofit/>
          </a:bodyPr>
          <a:lstStyle/>
          <a:p>
            <a:r>
              <a:rPr lang="fr-FR" sz="4000" b="1" dirty="0" smtClean="0">
                <a:solidFill>
                  <a:schemeClr val="tx2"/>
                </a:solidFill>
              </a:rPr>
              <a:t>Plan</a:t>
            </a:r>
            <a:endParaRPr lang="fr-FR" sz="4000" b="1" dirty="0">
              <a:solidFill>
                <a:schemeClr val="tx2"/>
              </a:solidFill>
            </a:endParaRPr>
          </a:p>
        </p:txBody>
      </p:sp>
      <p:sp>
        <p:nvSpPr>
          <p:cNvPr id="4" name="Espace réservé du contenu 3"/>
          <p:cNvSpPr>
            <a:spLocks noGrp="1"/>
          </p:cNvSpPr>
          <p:nvPr>
            <p:ph idx="1"/>
          </p:nvPr>
        </p:nvSpPr>
        <p:spPr/>
        <p:txBody>
          <a:bodyPr>
            <a:normAutofit fontScale="92500" lnSpcReduction="20000"/>
          </a:bodyPr>
          <a:lstStyle/>
          <a:p>
            <a:r>
              <a:rPr lang="fr-FR" dirty="0" smtClean="0"/>
              <a:t>Epidémiologie</a:t>
            </a:r>
          </a:p>
          <a:p>
            <a:endParaRPr lang="fr-FR" dirty="0" smtClean="0"/>
          </a:p>
          <a:p>
            <a:r>
              <a:rPr lang="fr-FR" dirty="0" smtClean="0"/>
              <a:t>Récentes découvertes sur la physiopathologie du DT1</a:t>
            </a:r>
          </a:p>
          <a:p>
            <a:endParaRPr lang="fr-FR" dirty="0"/>
          </a:p>
          <a:p>
            <a:r>
              <a:rPr lang="fr-FR" dirty="0"/>
              <a:t>Facteur </a:t>
            </a:r>
            <a:r>
              <a:rPr lang="fr-FR" dirty="0" smtClean="0"/>
              <a:t>humain</a:t>
            </a:r>
          </a:p>
          <a:p>
            <a:endParaRPr lang="fr-FR" dirty="0"/>
          </a:p>
          <a:p>
            <a:r>
              <a:rPr lang="fr-FR" dirty="0" smtClean="0"/>
              <a:t>Nouveautés thérapeutiques</a:t>
            </a:r>
          </a:p>
          <a:p>
            <a:pPr marL="0" indent="0">
              <a:buNone/>
            </a:pPr>
            <a:endParaRPr lang="fr-FR" dirty="0"/>
          </a:p>
          <a:p>
            <a:r>
              <a:rPr lang="fr-FR" dirty="0" smtClean="0"/>
              <a:t>Apports des nouvelles technologies </a:t>
            </a:r>
          </a:p>
          <a:p>
            <a:endParaRPr lang="fr-FR" dirty="0"/>
          </a:p>
          <a:p>
            <a:endParaRPr lang="fr-FR" dirty="0"/>
          </a:p>
        </p:txBody>
      </p:sp>
    </p:spTree>
    <p:extLst>
      <p:ext uri="{BB962C8B-B14F-4D97-AF65-F5344CB8AC3E}">
        <p14:creationId xmlns:p14="http://schemas.microsoft.com/office/powerpoint/2010/main" val="104931559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sz="3600" b="1" dirty="0" smtClean="0">
                <a:solidFill>
                  <a:srgbClr val="1F497D"/>
                </a:solidFill>
              </a:rPr>
              <a:t>Transformations industrielle des sucres</a:t>
            </a:r>
            <a:br>
              <a:rPr lang="fr-FR" sz="3600" b="1" dirty="0" smtClean="0">
                <a:solidFill>
                  <a:srgbClr val="1F497D"/>
                </a:solidFill>
              </a:rPr>
            </a:br>
            <a:r>
              <a:rPr lang="fr-FR" sz="3600" dirty="0" smtClean="0"/>
              <a:t>Fécule/Amidon(amylose et </a:t>
            </a:r>
            <a:r>
              <a:rPr lang="fr-FR" sz="3600" dirty="0" err="1" smtClean="0"/>
              <a:t>amylopectine</a:t>
            </a:r>
            <a:r>
              <a:rPr lang="fr-FR" sz="3600" dirty="0" smtClean="0"/>
              <a:t>) </a:t>
            </a:r>
            <a:endParaRPr lang="fr-FR" sz="3600" dirty="0"/>
          </a:p>
        </p:txBody>
      </p:sp>
      <p:pic>
        <p:nvPicPr>
          <p:cNvPr id="4" name="Image 3" descr="Capture d’écran 2017-04-16 à 07.11.4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359" y="1417638"/>
            <a:ext cx="7960697" cy="4723347"/>
          </a:xfrm>
          <a:prstGeom prst="rect">
            <a:avLst/>
          </a:prstGeom>
          <a:ln>
            <a:solidFill>
              <a:srgbClr val="FFFFFF"/>
            </a:solidFill>
          </a:ln>
        </p:spPr>
      </p:pic>
      <p:sp>
        <p:nvSpPr>
          <p:cNvPr id="6" name="Rectangle 5"/>
          <p:cNvSpPr/>
          <p:nvPr/>
        </p:nvSpPr>
        <p:spPr>
          <a:xfrm>
            <a:off x="4019629" y="4792416"/>
            <a:ext cx="563010" cy="340445"/>
          </a:xfrm>
          <a:prstGeom prst="rect">
            <a:avLst/>
          </a:prstGeom>
          <a:noFill/>
          <a:ln w="57150" cmpd="sng">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Rectangle 7"/>
          <p:cNvSpPr/>
          <p:nvPr/>
        </p:nvSpPr>
        <p:spPr>
          <a:xfrm>
            <a:off x="2972168" y="5041203"/>
            <a:ext cx="405891" cy="248786"/>
          </a:xfrm>
          <a:prstGeom prst="rect">
            <a:avLst/>
          </a:prstGeom>
          <a:noFill/>
          <a:ln w="3810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Rectangle 8"/>
          <p:cNvSpPr/>
          <p:nvPr/>
        </p:nvSpPr>
        <p:spPr>
          <a:xfrm>
            <a:off x="5931241" y="5198829"/>
            <a:ext cx="425532" cy="234696"/>
          </a:xfrm>
          <a:prstGeom prst="rect">
            <a:avLst/>
          </a:prstGeom>
          <a:noFill/>
          <a:ln w="38100" cmpd="sng">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11" name="Connecteur droit 10"/>
          <p:cNvCxnSpPr/>
          <p:nvPr/>
        </p:nvCxnSpPr>
        <p:spPr>
          <a:xfrm flipV="1">
            <a:off x="2291319" y="4622194"/>
            <a:ext cx="942714" cy="13094"/>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12" name="Connecteur droit 11"/>
          <p:cNvCxnSpPr/>
          <p:nvPr/>
        </p:nvCxnSpPr>
        <p:spPr>
          <a:xfrm flipV="1">
            <a:off x="5414059" y="4434149"/>
            <a:ext cx="942714" cy="13094"/>
          </a:xfrm>
          <a:prstGeom prst="line">
            <a:avLst/>
          </a:prstGeom>
        </p:spPr>
        <p:style>
          <a:lnRef idx="2">
            <a:schemeClr val="accent1"/>
          </a:lnRef>
          <a:fillRef idx="0">
            <a:schemeClr val="accent1"/>
          </a:fillRef>
          <a:effectRef idx="1">
            <a:schemeClr val="accent1"/>
          </a:effectRef>
          <a:fontRef idx="minor">
            <a:schemeClr val="tx1"/>
          </a:fontRef>
        </p:style>
      </p:cxnSp>
      <p:pic>
        <p:nvPicPr>
          <p:cNvPr id="13" name="Image 12" descr="Capture d’écran 2017-04-16 à 07.14.13.png"/>
          <p:cNvPicPr>
            <a:picLocks noChangeAspect="1"/>
          </p:cNvPicPr>
          <p:nvPr/>
        </p:nvPicPr>
        <p:blipFill rotWithShape="1">
          <a:blip r:embed="rId3">
            <a:extLst>
              <a:ext uri="{28A0092B-C50C-407E-A947-70E740481C1C}">
                <a14:useLocalDpi xmlns:a14="http://schemas.microsoft.com/office/drawing/2010/main" val="0"/>
              </a:ext>
            </a:extLst>
          </a:blip>
          <a:srcRect l="58113" t="29983" r="6320" b="10463"/>
          <a:stretch/>
        </p:blipFill>
        <p:spPr>
          <a:xfrm>
            <a:off x="161116" y="4913180"/>
            <a:ext cx="1710818" cy="1690077"/>
          </a:xfrm>
          <a:prstGeom prst="rect">
            <a:avLst/>
          </a:prstGeom>
          <a:ln>
            <a:solidFill>
              <a:srgbClr val="1F497D"/>
            </a:solidFill>
          </a:ln>
        </p:spPr>
      </p:pic>
      <p:pic>
        <p:nvPicPr>
          <p:cNvPr id="14" name="Image 13" descr="Capture d’écran 2017-04-16 à 07.14.5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75069" y="4997660"/>
            <a:ext cx="1532502" cy="1610237"/>
          </a:xfrm>
          <a:prstGeom prst="rect">
            <a:avLst/>
          </a:prstGeom>
          <a:ln>
            <a:solidFill>
              <a:schemeClr val="tx2"/>
            </a:solidFill>
          </a:ln>
        </p:spPr>
      </p:pic>
    </p:spTree>
    <p:extLst>
      <p:ext uri="{BB962C8B-B14F-4D97-AF65-F5344CB8AC3E}">
        <p14:creationId xmlns:p14="http://schemas.microsoft.com/office/powerpoint/2010/main" val="356123732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t="39495"/>
          <a:stretch>
            <a:fillRect/>
          </a:stretch>
        </p:blipFill>
        <p:spPr bwMode="auto">
          <a:xfrm>
            <a:off x="114465" y="129398"/>
            <a:ext cx="4026214" cy="1415988"/>
          </a:xfrm>
          <a:prstGeom prst="rect">
            <a:avLst/>
          </a:prstGeom>
          <a:noFill/>
          <a:ln w="9525">
            <a:solidFill>
              <a:schemeClr val="tx2"/>
            </a:solidFill>
            <a:miter lim="800000"/>
            <a:headEnd/>
            <a:tailEnd/>
          </a:ln>
        </p:spPr>
      </p:pic>
      <p:sp>
        <p:nvSpPr>
          <p:cNvPr id="6" name="ZoneTexte 5"/>
          <p:cNvSpPr txBox="1"/>
          <p:nvPr/>
        </p:nvSpPr>
        <p:spPr>
          <a:xfrm>
            <a:off x="1572331" y="6056548"/>
            <a:ext cx="6061403" cy="646331"/>
          </a:xfrm>
          <a:prstGeom prst="rect">
            <a:avLst/>
          </a:prstGeom>
          <a:noFill/>
        </p:spPr>
        <p:txBody>
          <a:bodyPr wrap="square" rtlCol="0">
            <a:spAutoFit/>
          </a:bodyPr>
          <a:lstStyle/>
          <a:p>
            <a:r>
              <a:rPr lang="fr-CH" dirty="0" err="1" smtClean="0"/>
              <a:t>Brazeau</a:t>
            </a:r>
            <a:r>
              <a:rPr lang="fr-CH" dirty="0" smtClean="0"/>
              <a:t> AS et al. </a:t>
            </a:r>
            <a:r>
              <a:rPr lang="fr-CH" dirty="0" err="1" smtClean="0"/>
              <a:t>Diabetes</a:t>
            </a:r>
            <a:r>
              <a:rPr lang="fr-CH" dirty="0" smtClean="0"/>
              <a:t> Research and </a:t>
            </a:r>
            <a:r>
              <a:rPr lang="fr-CH" dirty="0" err="1" smtClean="0"/>
              <a:t>Clinical</a:t>
            </a:r>
            <a:r>
              <a:rPr lang="fr-CH" dirty="0" smtClean="0"/>
              <a:t> Practice 2013</a:t>
            </a:r>
          </a:p>
          <a:p>
            <a:r>
              <a:rPr lang="fr-FR" dirty="0" smtClean="0"/>
              <a:t>Nb : résultats similaires chez Meta SN et al. </a:t>
            </a:r>
            <a:r>
              <a:rPr lang="fr-FR" dirty="0" err="1" smtClean="0"/>
              <a:t>Diabetes</a:t>
            </a:r>
            <a:r>
              <a:rPr lang="fr-FR" dirty="0" smtClean="0"/>
              <a:t> care 2009</a:t>
            </a:r>
            <a:endParaRPr lang="fr-CH" dirty="0"/>
          </a:p>
        </p:txBody>
      </p:sp>
      <p:sp>
        <p:nvSpPr>
          <p:cNvPr id="2" name="ZoneTexte 1"/>
          <p:cNvSpPr txBox="1"/>
          <p:nvPr/>
        </p:nvSpPr>
        <p:spPr>
          <a:xfrm>
            <a:off x="1011612" y="1664898"/>
            <a:ext cx="6993701" cy="923330"/>
          </a:xfrm>
          <a:prstGeom prst="rect">
            <a:avLst/>
          </a:prstGeom>
          <a:noFill/>
          <a:ln>
            <a:solidFill>
              <a:schemeClr val="tx2"/>
            </a:solidFill>
          </a:ln>
        </p:spPr>
        <p:txBody>
          <a:bodyPr wrap="square" rtlCol="0">
            <a:spAutoFit/>
          </a:bodyPr>
          <a:lstStyle/>
          <a:p>
            <a:r>
              <a:rPr lang="fr-FR" dirty="0" smtClean="0"/>
              <a:t>Etude cross-sectionnelle, 50 adultes (48% femmes), DT1 (42.7 +/-11.1)</a:t>
            </a:r>
          </a:p>
          <a:p>
            <a:r>
              <a:rPr lang="fr-FR" dirty="0" smtClean="0"/>
              <a:t>Durée diabète 21.4 années, HbA1c 7.2%, Estimation des HC durant 72 h</a:t>
            </a:r>
          </a:p>
          <a:p>
            <a:r>
              <a:rPr lang="fr-FR" dirty="0" smtClean="0"/>
              <a:t>CGMS en parallèle </a:t>
            </a:r>
            <a:r>
              <a:rPr lang="fr-FR" dirty="0" err="1" smtClean="0"/>
              <a:t>pdt</a:t>
            </a:r>
            <a:r>
              <a:rPr lang="fr-FR" dirty="0" smtClean="0"/>
              <a:t> 72h.</a:t>
            </a:r>
            <a:endParaRPr lang="fr-FR" dirty="0"/>
          </a:p>
        </p:txBody>
      </p:sp>
      <p:pic>
        <p:nvPicPr>
          <p:cNvPr id="7" name="Picture 3"/>
          <p:cNvPicPr>
            <a:picLocks noChangeAspect="1" noChangeArrowheads="1"/>
          </p:cNvPicPr>
          <p:nvPr/>
        </p:nvPicPr>
        <p:blipFill>
          <a:blip r:embed="rId3"/>
          <a:srcRect/>
          <a:stretch>
            <a:fillRect/>
          </a:stretch>
        </p:blipFill>
        <p:spPr bwMode="auto">
          <a:xfrm>
            <a:off x="1693099" y="2751325"/>
            <a:ext cx="5598956" cy="1878876"/>
          </a:xfrm>
          <a:prstGeom prst="rect">
            <a:avLst/>
          </a:prstGeom>
          <a:noFill/>
          <a:ln w="9525">
            <a:noFill/>
            <a:miter lim="800000"/>
            <a:headEnd/>
            <a:tailEnd/>
          </a:ln>
        </p:spPr>
      </p:pic>
      <p:sp>
        <p:nvSpPr>
          <p:cNvPr id="8" name="ZoneTexte 7"/>
          <p:cNvSpPr txBox="1"/>
          <p:nvPr/>
        </p:nvSpPr>
        <p:spPr>
          <a:xfrm>
            <a:off x="387776" y="4761781"/>
            <a:ext cx="8322169" cy="1200329"/>
          </a:xfrm>
          <a:prstGeom prst="rect">
            <a:avLst/>
          </a:prstGeom>
          <a:noFill/>
          <a:ln>
            <a:solidFill>
              <a:schemeClr val="tx2"/>
            </a:solidFill>
          </a:ln>
        </p:spPr>
        <p:txBody>
          <a:bodyPr wrap="square" rtlCol="0">
            <a:spAutoFit/>
          </a:bodyPr>
          <a:lstStyle/>
          <a:p>
            <a:pPr algn="just"/>
            <a:r>
              <a:rPr lang="fr-FR" dirty="0" smtClean="0"/>
              <a:t>En moyenne : </a:t>
            </a:r>
            <a:r>
              <a:rPr lang="fr-FR" b="1" dirty="0" smtClean="0"/>
              <a:t>erreur de 20% chez les patients </a:t>
            </a:r>
            <a:r>
              <a:rPr lang="fr-FR" dirty="0" smtClean="0"/>
              <a:t>(15.4 +/-7.8g) dans le comptage des HC</a:t>
            </a:r>
          </a:p>
          <a:p>
            <a:pPr algn="just"/>
            <a:r>
              <a:rPr lang="fr-FR" b="1" dirty="0" smtClean="0"/>
              <a:t>En majorité : 63 % sous-estimation </a:t>
            </a:r>
            <a:r>
              <a:rPr lang="fr-FR" dirty="0" smtClean="0"/>
              <a:t>(448 repas analysés)</a:t>
            </a:r>
          </a:p>
          <a:p>
            <a:pPr algn="just"/>
            <a:r>
              <a:rPr lang="fr-FR" dirty="0" smtClean="0"/>
              <a:t>Plus l’erreur d’estimation du contenu en HC est importante plus la variabilité glycémique est élevée</a:t>
            </a:r>
          </a:p>
        </p:txBody>
      </p:sp>
    </p:spTree>
    <p:extLst>
      <p:ext uri="{BB962C8B-B14F-4D97-AF65-F5344CB8AC3E}">
        <p14:creationId xmlns:p14="http://schemas.microsoft.com/office/powerpoint/2010/main" val="300289500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600" b="1" dirty="0" smtClean="0">
                <a:solidFill>
                  <a:schemeClr val="tx2"/>
                </a:solidFill>
              </a:rPr>
              <a:t>Enseignement nutritionnel au patient</a:t>
            </a:r>
            <a:endParaRPr lang="fr-FR" sz="3600" b="1" dirty="0">
              <a:solidFill>
                <a:schemeClr val="tx2"/>
              </a:solidFill>
            </a:endParaRPr>
          </a:p>
        </p:txBody>
      </p:sp>
      <p:sp>
        <p:nvSpPr>
          <p:cNvPr id="3" name="Espace réservé du contenu 2"/>
          <p:cNvSpPr>
            <a:spLocks noGrp="1"/>
          </p:cNvSpPr>
          <p:nvPr>
            <p:ph idx="1"/>
          </p:nvPr>
        </p:nvSpPr>
        <p:spPr/>
        <p:txBody>
          <a:bodyPr>
            <a:normAutofit fontScale="92500" lnSpcReduction="10000"/>
          </a:bodyPr>
          <a:lstStyle/>
          <a:p>
            <a:r>
              <a:rPr lang="fr-FR" dirty="0" smtClean="0"/>
              <a:t>Identification du contenu en hydrates de carbones des aliments (familles d’aliments)</a:t>
            </a:r>
          </a:p>
          <a:p>
            <a:r>
              <a:rPr lang="fr-FR" dirty="0"/>
              <a:t>Comprendre l’incidence sur la </a:t>
            </a:r>
            <a:r>
              <a:rPr lang="fr-FR" dirty="0" err="1"/>
              <a:t>glycémie</a:t>
            </a:r>
            <a:r>
              <a:rPr lang="fr-FR" dirty="0"/>
              <a:t> </a:t>
            </a:r>
            <a:r>
              <a:rPr lang="fr-FR" dirty="0" smtClean="0"/>
              <a:t>des glucides </a:t>
            </a:r>
            <a:r>
              <a:rPr lang="fr-FR" dirty="0" err="1"/>
              <a:t>consommés</a:t>
            </a:r>
            <a:r>
              <a:rPr lang="fr-FR" dirty="0"/>
              <a:t> </a:t>
            </a:r>
            <a:r>
              <a:rPr lang="fr-FR" dirty="0" smtClean="0"/>
              <a:t>(</a:t>
            </a:r>
            <a:r>
              <a:rPr lang="fr-FR" dirty="0" err="1" smtClean="0"/>
              <a:t>propriétés</a:t>
            </a:r>
            <a:r>
              <a:rPr lang="fr-FR" dirty="0" smtClean="0"/>
              <a:t> </a:t>
            </a:r>
            <a:r>
              <a:rPr lang="fr-FR" dirty="0" err="1"/>
              <a:t>intrinsèques</a:t>
            </a:r>
            <a:r>
              <a:rPr lang="fr-FR" dirty="0"/>
              <a:t> de </a:t>
            </a:r>
            <a:r>
              <a:rPr lang="fr-FR" dirty="0" smtClean="0"/>
              <a:t>l’aliment, </a:t>
            </a:r>
            <a:r>
              <a:rPr lang="fr-FR" dirty="0" err="1" smtClean="0"/>
              <a:t>procédés</a:t>
            </a:r>
            <a:r>
              <a:rPr lang="fr-FR" dirty="0" smtClean="0"/>
              <a:t> industriels, </a:t>
            </a:r>
            <a:r>
              <a:rPr lang="fr-FR" dirty="0" err="1" smtClean="0"/>
              <a:t>modalités</a:t>
            </a:r>
            <a:r>
              <a:rPr lang="fr-FR" dirty="0" smtClean="0"/>
              <a:t> </a:t>
            </a:r>
            <a:r>
              <a:rPr lang="fr-FR" dirty="0"/>
              <a:t>de </a:t>
            </a:r>
            <a:r>
              <a:rPr lang="fr-FR" dirty="0" smtClean="0"/>
              <a:t>cuisson etc.)</a:t>
            </a:r>
          </a:p>
          <a:p>
            <a:r>
              <a:rPr lang="fr-FR" dirty="0" smtClean="0"/>
              <a:t>Identification des aliments à haut contenu calorique (graisses cachées) et reconstitués</a:t>
            </a:r>
          </a:p>
          <a:p>
            <a:r>
              <a:rPr lang="fr-FR" dirty="0" smtClean="0"/>
              <a:t>Identification facteurs pouvant influencer les portions consommées</a:t>
            </a:r>
            <a:endParaRPr lang="fr-FR" dirty="0"/>
          </a:p>
        </p:txBody>
      </p:sp>
    </p:spTree>
    <p:extLst>
      <p:ext uri="{BB962C8B-B14F-4D97-AF65-F5344CB8AC3E}">
        <p14:creationId xmlns:p14="http://schemas.microsoft.com/office/powerpoint/2010/main" val="353378155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5" name="Image 4" descr="Capture d’écran 2017-04-26 à 23.48.4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274638"/>
            <a:ext cx="5367075" cy="2746223"/>
          </a:xfrm>
          <a:prstGeom prst="rect">
            <a:avLst/>
          </a:prstGeom>
          <a:ln>
            <a:solidFill>
              <a:srgbClr val="1F497D"/>
            </a:solidFill>
          </a:ln>
        </p:spPr>
      </p:pic>
      <p:pic>
        <p:nvPicPr>
          <p:cNvPr id="6" name="Image 5" descr="Capture d’écran 2017-04-26 à 23.50.2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9893" y="1945076"/>
            <a:ext cx="4256482" cy="4662880"/>
          </a:xfrm>
          <a:prstGeom prst="rect">
            <a:avLst/>
          </a:prstGeom>
        </p:spPr>
      </p:pic>
      <p:pic>
        <p:nvPicPr>
          <p:cNvPr id="7" name="Image 6" descr="Capture d’écran 2017-04-26 à 23.53.4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3711492"/>
            <a:ext cx="3842490" cy="2082093"/>
          </a:xfrm>
          <a:prstGeom prst="rect">
            <a:avLst/>
          </a:prstGeom>
        </p:spPr>
      </p:pic>
      <p:sp>
        <p:nvSpPr>
          <p:cNvPr id="8" name="ZoneTexte 7"/>
          <p:cNvSpPr txBox="1"/>
          <p:nvPr/>
        </p:nvSpPr>
        <p:spPr>
          <a:xfrm>
            <a:off x="561768" y="6325295"/>
            <a:ext cx="3768091" cy="369332"/>
          </a:xfrm>
          <a:prstGeom prst="rect">
            <a:avLst/>
          </a:prstGeom>
          <a:noFill/>
        </p:spPr>
        <p:txBody>
          <a:bodyPr wrap="none" rtlCol="0">
            <a:spAutoFit/>
          </a:bodyPr>
          <a:lstStyle/>
          <a:p>
            <a:r>
              <a:rPr lang="fr-FR" dirty="0" smtClean="0"/>
              <a:t>Russel-Jones et al. </a:t>
            </a:r>
            <a:r>
              <a:rPr lang="fr-FR" dirty="0" err="1" smtClean="0"/>
              <a:t>Diabetes</a:t>
            </a:r>
            <a:r>
              <a:rPr lang="fr-FR" dirty="0" smtClean="0"/>
              <a:t> Care 2017</a:t>
            </a:r>
            <a:endParaRPr lang="fr-FR" dirty="0"/>
          </a:p>
        </p:txBody>
      </p:sp>
    </p:spTree>
    <p:extLst>
      <p:ext uri="{BB962C8B-B14F-4D97-AF65-F5344CB8AC3E}">
        <p14:creationId xmlns:p14="http://schemas.microsoft.com/office/powerpoint/2010/main" val="354471842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CH"/>
          </a:p>
        </p:txBody>
      </p:sp>
      <p:pic>
        <p:nvPicPr>
          <p:cNvPr id="125954" name="Picture 2"/>
          <p:cNvPicPr>
            <a:picLocks noChangeAspect="1" noChangeArrowheads="1"/>
          </p:cNvPicPr>
          <p:nvPr/>
        </p:nvPicPr>
        <p:blipFill>
          <a:blip r:embed="rId2"/>
          <a:srcRect/>
          <a:stretch>
            <a:fillRect/>
          </a:stretch>
        </p:blipFill>
        <p:spPr bwMode="auto">
          <a:xfrm>
            <a:off x="457200" y="274638"/>
            <a:ext cx="7781026" cy="3453789"/>
          </a:xfrm>
          <a:prstGeom prst="rect">
            <a:avLst/>
          </a:prstGeom>
          <a:noFill/>
          <a:ln w="9525">
            <a:noFill/>
            <a:miter lim="800000"/>
            <a:headEnd/>
            <a:tailEnd/>
          </a:ln>
        </p:spPr>
      </p:pic>
      <p:sp>
        <p:nvSpPr>
          <p:cNvPr id="5" name="Espace réservé du contenu 2"/>
          <p:cNvSpPr>
            <a:spLocks noGrp="1"/>
          </p:cNvSpPr>
          <p:nvPr>
            <p:ph idx="1"/>
          </p:nvPr>
        </p:nvSpPr>
        <p:spPr>
          <a:xfrm>
            <a:off x="603849" y="3437626"/>
            <a:ext cx="8229600" cy="3006306"/>
          </a:xfrm>
        </p:spPr>
        <p:txBody>
          <a:bodyPr>
            <a:normAutofit/>
          </a:bodyPr>
          <a:lstStyle/>
          <a:p>
            <a:r>
              <a:rPr lang="fr-FR" sz="2000" dirty="0" err="1" smtClean="0"/>
              <a:t>Insulin</a:t>
            </a:r>
            <a:r>
              <a:rPr lang="fr-FR" sz="2000" dirty="0" smtClean="0"/>
              <a:t> </a:t>
            </a:r>
            <a:r>
              <a:rPr lang="fr-FR" sz="2000" dirty="0" err="1" smtClean="0"/>
              <a:t>independent</a:t>
            </a:r>
            <a:r>
              <a:rPr lang="fr-FR" sz="2000" dirty="0" smtClean="0"/>
              <a:t> action</a:t>
            </a:r>
          </a:p>
          <a:p>
            <a:r>
              <a:rPr lang="fr-FR" sz="2000" dirty="0" smtClean="0"/>
              <a:t>Persistent </a:t>
            </a:r>
            <a:r>
              <a:rPr lang="fr-FR" sz="2000" dirty="0" err="1" smtClean="0"/>
              <a:t>glucosuria</a:t>
            </a:r>
            <a:endParaRPr lang="fr-FR" sz="2000" dirty="0" smtClean="0"/>
          </a:p>
          <a:p>
            <a:r>
              <a:rPr lang="fr-FR" sz="2000" dirty="0" err="1" smtClean="0"/>
              <a:t>Sustained</a:t>
            </a:r>
            <a:r>
              <a:rPr lang="fr-FR" sz="2000" dirty="0" smtClean="0"/>
              <a:t> </a:t>
            </a:r>
            <a:r>
              <a:rPr lang="fr-FR" sz="2000" dirty="0" err="1" smtClean="0"/>
              <a:t>lowering</a:t>
            </a:r>
            <a:r>
              <a:rPr lang="fr-FR" sz="2000" dirty="0" smtClean="0"/>
              <a:t> HbA1c</a:t>
            </a:r>
          </a:p>
          <a:p>
            <a:r>
              <a:rPr lang="fr-FR" sz="2000" dirty="0" err="1" smtClean="0"/>
              <a:t>Low</a:t>
            </a:r>
            <a:r>
              <a:rPr lang="fr-FR" sz="2000" dirty="0" smtClean="0"/>
              <a:t> </a:t>
            </a:r>
            <a:r>
              <a:rPr lang="fr-FR" sz="2000" dirty="0" err="1" smtClean="0"/>
              <a:t>risk</a:t>
            </a:r>
            <a:r>
              <a:rPr lang="fr-FR" sz="2000" dirty="0" smtClean="0"/>
              <a:t> hypo</a:t>
            </a:r>
          </a:p>
          <a:p>
            <a:r>
              <a:rPr lang="fr-FR" sz="2000" dirty="0" smtClean="0"/>
              <a:t>Durable </a:t>
            </a:r>
            <a:r>
              <a:rPr lang="fr-FR" sz="2000" dirty="0" err="1" smtClean="0"/>
              <a:t>weight</a:t>
            </a:r>
            <a:r>
              <a:rPr lang="fr-FR" sz="2000" dirty="0" smtClean="0"/>
              <a:t> </a:t>
            </a:r>
            <a:r>
              <a:rPr lang="fr-FR" sz="2000" dirty="0" err="1" smtClean="0"/>
              <a:t>loss</a:t>
            </a:r>
            <a:endParaRPr lang="fr-FR" sz="2000" dirty="0" smtClean="0"/>
          </a:p>
          <a:p>
            <a:r>
              <a:rPr lang="fr-FR" sz="2000" dirty="0" err="1" smtClean="0"/>
              <a:t>Mild</a:t>
            </a:r>
            <a:r>
              <a:rPr lang="fr-FR" sz="2000" dirty="0" smtClean="0"/>
              <a:t> </a:t>
            </a:r>
            <a:r>
              <a:rPr lang="fr-FR" sz="2000" dirty="0" err="1" smtClean="0"/>
              <a:t>osmotic</a:t>
            </a:r>
            <a:r>
              <a:rPr lang="fr-FR" sz="2000" dirty="0" smtClean="0"/>
              <a:t> </a:t>
            </a:r>
            <a:r>
              <a:rPr lang="fr-FR" sz="2000" dirty="0" err="1" smtClean="0"/>
              <a:t>diuresis</a:t>
            </a:r>
            <a:endParaRPr lang="fr-FR" sz="2000" dirty="0" smtClean="0"/>
          </a:p>
          <a:p>
            <a:r>
              <a:rPr lang="fr-FR" sz="2000" dirty="0" err="1" smtClean="0"/>
              <a:t>Improved</a:t>
            </a:r>
            <a:r>
              <a:rPr lang="fr-FR" sz="2000" dirty="0" smtClean="0"/>
              <a:t> TA (effet bloqué en cas TA basse)</a:t>
            </a:r>
          </a:p>
          <a:p>
            <a:r>
              <a:rPr lang="fr-FR" sz="2000" dirty="0" smtClean="0"/>
              <a:t>Compatible </a:t>
            </a:r>
            <a:r>
              <a:rPr lang="fr-FR" sz="2000" dirty="0" err="1" smtClean="0"/>
              <a:t>with</a:t>
            </a:r>
            <a:r>
              <a:rPr lang="fr-FR" sz="2000" dirty="0" smtClean="0"/>
              <a:t> </a:t>
            </a:r>
            <a:r>
              <a:rPr lang="fr-FR" sz="2000" dirty="0" err="1" smtClean="0"/>
              <a:t>other</a:t>
            </a:r>
            <a:r>
              <a:rPr lang="fr-FR" sz="2000" dirty="0" smtClean="0"/>
              <a:t> </a:t>
            </a:r>
            <a:r>
              <a:rPr lang="fr-FR" sz="2000" dirty="0" err="1" smtClean="0"/>
              <a:t>diabetes</a:t>
            </a:r>
            <a:r>
              <a:rPr lang="fr-FR" sz="2000" dirty="0" smtClean="0"/>
              <a:t> </a:t>
            </a:r>
            <a:r>
              <a:rPr lang="fr-FR" sz="2000" dirty="0" err="1" smtClean="0"/>
              <a:t>therapies</a:t>
            </a:r>
            <a:endParaRPr lang="fr-FR" sz="2000" dirty="0"/>
          </a:p>
        </p:txBody>
      </p:sp>
    </p:spTree>
    <p:extLst>
      <p:ext uri="{BB962C8B-B14F-4D97-AF65-F5344CB8AC3E}">
        <p14:creationId xmlns:p14="http://schemas.microsoft.com/office/powerpoint/2010/main" val="327279164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48574" y="67614"/>
            <a:ext cx="8229600" cy="1143000"/>
          </a:xfrm>
        </p:spPr>
        <p:txBody>
          <a:bodyPr>
            <a:normAutofit/>
          </a:bodyPr>
          <a:lstStyle/>
          <a:p>
            <a:r>
              <a:rPr lang="fr-FR" sz="4000" b="1" dirty="0">
                <a:solidFill>
                  <a:srgbClr val="1F497D"/>
                </a:solidFill>
              </a:rPr>
              <a:t>Nouveautés </a:t>
            </a:r>
            <a:r>
              <a:rPr lang="fr-FR" sz="4000" b="1" dirty="0" smtClean="0">
                <a:solidFill>
                  <a:srgbClr val="1F497D"/>
                </a:solidFill>
              </a:rPr>
              <a:t>technologiques </a:t>
            </a:r>
            <a:endParaRPr lang="fr-FR" sz="4000" b="1" dirty="0">
              <a:solidFill>
                <a:srgbClr val="1F497D"/>
              </a:solidFill>
            </a:endParaRPr>
          </a:p>
        </p:txBody>
      </p:sp>
      <p:sp>
        <p:nvSpPr>
          <p:cNvPr id="3" name="Espace réservé du contenu 2"/>
          <p:cNvSpPr>
            <a:spLocks noGrp="1"/>
          </p:cNvSpPr>
          <p:nvPr>
            <p:ph idx="1"/>
          </p:nvPr>
        </p:nvSpPr>
        <p:spPr>
          <a:xfrm>
            <a:off x="506825" y="1180796"/>
            <a:ext cx="8229600" cy="4525963"/>
          </a:xfrm>
        </p:spPr>
        <p:txBody>
          <a:bodyPr/>
          <a:lstStyle/>
          <a:p>
            <a:r>
              <a:rPr lang="fr-FR" sz="2800" dirty="0" smtClean="0"/>
              <a:t>Place des senseurs dans le suivi des patients</a:t>
            </a:r>
          </a:p>
          <a:p>
            <a:r>
              <a:rPr lang="fr-FR" sz="2800" dirty="0" smtClean="0"/>
              <a:t>Arrivée des systèmes de pancréas artificiel</a:t>
            </a:r>
          </a:p>
          <a:p>
            <a:pPr>
              <a:buNone/>
            </a:pPr>
            <a:endParaRPr lang="fr-FR" dirty="0" smtClean="0"/>
          </a:p>
          <a:p>
            <a:pPr>
              <a:buNone/>
            </a:pPr>
            <a:endParaRPr lang="fr-FR" dirty="0" smtClean="0"/>
          </a:p>
          <a:p>
            <a:endParaRPr lang="fr-FR" dirty="0"/>
          </a:p>
        </p:txBody>
      </p:sp>
      <p:grpSp>
        <p:nvGrpSpPr>
          <p:cNvPr id="4" name="Grouper 5"/>
          <p:cNvGrpSpPr/>
          <p:nvPr/>
        </p:nvGrpSpPr>
        <p:grpSpPr>
          <a:xfrm>
            <a:off x="3800013" y="3789545"/>
            <a:ext cx="1016242" cy="3068455"/>
            <a:chOff x="2380662" y="2711966"/>
            <a:chExt cx="1016242" cy="3068455"/>
          </a:xfrm>
        </p:grpSpPr>
        <p:sp>
          <p:nvSpPr>
            <p:cNvPr id="5" name="Arc plein 4"/>
            <p:cNvSpPr/>
            <p:nvPr/>
          </p:nvSpPr>
          <p:spPr>
            <a:xfrm>
              <a:off x="2452100" y="2711966"/>
              <a:ext cx="894804" cy="3068455"/>
            </a:xfrm>
            <a:prstGeom prst="blockArc">
              <a:avLst>
                <a:gd name="adj1" fmla="val 10999869"/>
                <a:gd name="adj2" fmla="val 18397205"/>
                <a:gd name="adj3" fmla="val 0"/>
              </a:avLst>
            </a:prstGeom>
            <a:ln w="38100">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solidFill>
                  <a:schemeClr val="accent6"/>
                </a:solidFill>
              </a:endParaRPr>
            </a:p>
          </p:txBody>
        </p:sp>
        <p:sp>
          <p:nvSpPr>
            <p:cNvPr id="6" name="Ellipse 5"/>
            <p:cNvSpPr/>
            <p:nvPr/>
          </p:nvSpPr>
          <p:spPr>
            <a:xfrm>
              <a:off x="2380662" y="4111378"/>
              <a:ext cx="142876" cy="1428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7" name="Ellipse 6"/>
            <p:cNvSpPr/>
            <p:nvPr/>
          </p:nvSpPr>
          <p:spPr>
            <a:xfrm>
              <a:off x="3254028" y="3670104"/>
              <a:ext cx="142876" cy="1428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grpSp>
      <p:cxnSp>
        <p:nvCxnSpPr>
          <p:cNvPr id="8" name="Connecteur droit 7"/>
          <p:cNvCxnSpPr/>
          <p:nvPr/>
        </p:nvCxnSpPr>
        <p:spPr>
          <a:xfrm flipV="1">
            <a:off x="1086287" y="5696758"/>
            <a:ext cx="6720184" cy="10001"/>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Connecteur droit 8"/>
          <p:cNvCxnSpPr/>
          <p:nvPr/>
        </p:nvCxnSpPr>
        <p:spPr>
          <a:xfrm>
            <a:off x="3496347" y="5273545"/>
            <a:ext cx="1928826" cy="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10" name="ZoneTexte 9"/>
          <p:cNvSpPr txBox="1"/>
          <p:nvPr/>
        </p:nvSpPr>
        <p:spPr>
          <a:xfrm>
            <a:off x="4831077" y="4761337"/>
            <a:ext cx="1699842" cy="369332"/>
          </a:xfrm>
          <a:prstGeom prst="rect">
            <a:avLst/>
          </a:prstGeom>
          <a:noFill/>
        </p:spPr>
        <p:txBody>
          <a:bodyPr wrap="none" rtlCol="0">
            <a:spAutoFit/>
          </a:bodyPr>
          <a:lstStyle/>
          <a:p>
            <a:r>
              <a:rPr lang="fr-FR" dirty="0" err="1" smtClean="0"/>
              <a:t>Δ</a:t>
            </a:r>
            <a:r>
              <a:rPr lang="fr-FR" dirty="0"/>
              <a:t> </a:t>
            </a:r>
            <a:r>
              <a:rPr lang="fr-FR" dirty="0" smtClean="0"/>
              <a:t>+ 1-1.5mmol/l</a:t>
            </a:r>
            <a:endParaRPr lang="fr-FR" dirty="0"/>
          </a:p>
        </p:txBody>
      </p:sp>
      <p:pic>
        <p:nvPicPr>
          <p:cNvPr id="11" name="Picture 2" descr="C:\Users\GG\Desktop\RECOM_DT\seminaire-alimentation-equilibre-300x294.jpg"/>
          <p:cNvPicPr>
            <a:picLocks noChangeAspect="1" noChangeArrowheads="1"/>
          </p:cNvPicPr>
          <p:nvPr/>
        </p:nvPicPr>
        <p:blipFill>
          <a:blip r:embed="rId2" cstate="print"/>
          <a:srcRect/>
          <a:stretch>
            <a:fillRect/>
          </a:stretch>
        </p:blipFill>
        <p:spPr bwMode="auto">
          <a:xfrm>
            <a:off x="3880925" y="5789039"/>
            <a:ext cx="885330" cy="867623"/>
          </a:xfrm>
          <a:prstGeom prst="rect">
            <a:avLst/>
          </a:prstGeom>
          <a:noFill/>
        </p:spPr>
      </p:pic>
      <p:sp>
        <p:nvSpPr>
          <p:cNvPr id="12" name="ZoneTexte 11"/>
          <p:cNvSpPr txBox="1"/>
          <p:nvPr/>
        </p:nvSpPr>
        <p:spPr>
          <a:xfrm>
            <a:off x="5810280" y="5571943"/>
            <a:ext cx="1980931" cy="707886"/>
          </a:xfrm>
          <a:prstGeom prst="rect">
            <a:avLst/>
          </a:prstGeom>
          <a:noFill/>
        </p:spPr>
        <p:txBody>
          <a:bodyPr wrap="none" rtlCol="0">
            <a:spAutoFit/>
          </a:bodyPr>
          <a:lstStyle/>
          <a:p>
            <a:r>
              <a:rPr lang="fr-FR" sz="4000" b="1" dirty="0" smtClean="0"/>
              <a:t> </a:t>
            </a:r>
            <a:r>
              <a:rPr lang="fr-FR" sz="2400" b="1" dirty="0" smtClean="0"/>
              <a:t>Temps (min.)</a:t>
            </a:r>
            <a:endParaRPr lang="fr-FR" sz="1200" dirty="0"/>
          </a:p>
        </p:txBody>
      </p:sp>
      <p:sp>
        <p:nvSpPr>
          <p:cNvPr id="13" name="ZoneTexte 12"/>
          <p:cNvSpPr txBox="1"/>
          <p:nvPr/>
        </p:nvSpPr>
        <p:spPr>
          <a:xfrm rot="16200000">
            <a:off x="-551217" y="4703144"/>
            <a:ext cx="2577749" cy="461665"/>
          </a:xfrm>
          <a:prstGeom prst="rect">
            <a:avLst/>
          </a:prstGeom>
          <a:noFill/>
        </p:spPr>
        <p:txBody>
          <a:bodyPr wrap="none" rtlCol="0">
            <a:spAutoFit/>
          </a:bodyPr>
          <a:lstStyle/>
          <a:p>
            <a:r>
              <a:rPr lang="fr-FR" sz="2400" b="1" dirty="0"/>
              <a:t>G</a:t>
            </a:r>
            <a:r>
              <a:rPr lang="fr-FR" sz="2400" b="1" dirty="0" smtClean="0"/>
              <a:t>lycémie (</a:t>
            </a:r>
            <a:r>
              <a:rPr lang="fr-FR" sz="2400" b="1" dirty="0" err="1" smtClean="0"/>
              <a:t>mmol</a:t>
            </a:r>
            <a:r>
              <a:rPr lang="fr-FR" sz="2400" b="1" dirty="0" smtClean="0"/>
              <a:t>/l)</a:t>
            </a:r>
            <a:endParaRPr lang="fr-FR" sz="2400" b="1" dirty="0"/>
          </a:p>
        </p:txBody>
      </p:sp>
      <p:cxnSp>
        <p:nvCxnSpPr>
          <p:cNvPr id="14" name="Connecteur droit 13"/>
          <p:cNvCxnSpPr/>
          <p:nvPr/>
        </p:nvCxnSpPr>
        <p:spPr>
          <a:xfrm flipV="1">
            <a:off x="1092304" y="3841868"/>
            <a:ext cx="0" cy="2419677"/>
          </a:xfrm>
          <a:prstGeom prst="line">
            <a:avLst/>
          </a:prstGeom>
        </p:spPr>
        <p:style>
          <a:lnRef idx="2">
            <a:schemeClr val="accent1"/>
          </a:lnRef>
          <a:fillRef idx="0">
            <a:schemeClr val="accent1"/>
          </a:fillRef>
          <a:effectRef idx="1">
            <a:schemeClr val="accent1"/>
          </a:effectRef>
          <a:fontRef idx="minor">
            <a:schemeClr val="tx1"/>
          </a:fontRef>
        </p:style>
      </p:cxnSp>
      <p:sp>
        <p:nvSpPr>
          <p:cNvPr id="15" name="ZoneTexte 14"/>
          <p:cNvSpPr txBox="1"/>
          <p:nvPr/>
        </p:nvSpPr>
        <p:spPr>
          <a:xfrm>
            <a:off x="3800013" y="5331833"/>
            <a:ext cx="1364526" cy="369332"/>
          </a:xfrm>
          <a:prstGeom prst="rect">
            <a:avLst/>
          </a:prstGeom>
          <a:noFill/>
        </p:spPr>
        <p:txBody>
          <a:bodyPr wrap="none" rtlCol="0">
            <a:spAutoFit/>
          </a:bodyPr>
          <a:lstStyle/>
          <a:p>
            <a:r>
              <a:rPr lang="fr-FR" dirty="0" err="1" smtClean="0"/>
              <a:t>Δ</a:t>
            </a:r>
            <a:r>
              <a:rPr lang="fr-FR" dirty="0"/>
              <a:t> </a:t>
            </a:r>
            <a:r>
              <a:rPr lang="fr-FR" dirty="0" smtClean="0"/>
              <a:t>+ 150-180’</a:t>
            </a:r>
            <a:endParaRPr lang="fr-FR" dirty="0"/>
          </a:p>
        </p:txBody>
      </p:sp>
      <p:sp>
        <p:nvSpPr>
          <p:cNvPr id="16" name="Rectangle 15"/>
          <p:cNvSpPr/>
          <p:nvPr/>
        </p:nvSpPr>
        <p:spPr>
          <a:xfrm>
            <a:off x="4098545" y="4364733"/>
            <a:ext cx="480971" cy="707886"/>
          </a:xfrm>
          <a:prstGeom prst="rect">
            <a:avLst/>
          </a:prstGeom>
        </p:spPr>
        <p:txBody>
          <a:bodyPr wrap="none">
            <a:spAutoFit/>
          </a:bodyPr>
          <a:lstStyle/>
          <a:p>
            <a:r>
              <a:rPr lang="fr-FR" sz="4000" b="1" dirty="0" err="1" smtClean="0"/>
              <a:t>Δ</a:t>
            </a:r>
            <a:endParaRPr lang="fr-FR" sz="4000" dirty="0"/>
          </a:p>
        </p:txBody>
      </p:sp>
    </p:spTree>
    <p:extLst>
      <p:ext uri="{BB962C8B-B14F-4D97-AF65-F5344CB8AC3E}">
        <p14:creationId xmlns:p14="http://schemas.microsoft.com/office/powerpoint/2010/main" val="43234764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12887" y="120120"/>
            <a:ext cx="8229600" cy="1143000"/>
          </a:xfrm>
        </p:spPr>
        <p:txBody>
          <a:bodyPr>
            <a:normAutofit fontScale="90000"/>
          </a:bodyPr>
          <a:lstStyle/>
          <a:p>
            <a:r>
              <a:rPr lang="fr-FR" sz="3600" b="1" dirty="0" smtClean="0">
                <a:solidFill>
                  <a:schemeClr val="tx2"/>
                </a:solidFill>
              </a:rPr>
              <a:t>Interprétation et intégration de la ligne de base à l’adaptation thérapeutique </a:t>
            </a:r>
            <a:endParaRPr lang="fr-FR" sz="3600" b="1" dirty="0">
              <a:solidFill>
                <a:schemeClr val="tx2"/>
              </a:solidFill>
            </a:endParaRPr>
          </a:p>
        </p:txBody>
      </p:sp>
      <p:cxnSp>
        <p:nvCxnSpPr>
          <p:cNvPr id="5" name="Connecteur droit 4"/>
          <p:cNvCxnSpPr/>
          <p:nvPr/>
        </p:nvCxnSpPr>
        <p:spPr>
          <a:xfrm flipV="1">
            <a:off x="1379571" y="5282710"/>
            <a:ext cx="6720184" cy="10001"/>
          </a:xfrm>
          <a:prstGeom prst="line">
            <a:avLst/>
          </a:prstGeom>
        </p:spPr>
        <p:style>
          <a:lnRef idx="2">
            <a:schemeClr val="accent1"/>
          </a:lnRef>
          <a:fillRef idx="0">
            <a:schemeClr val="accent1"/>
          </a:fillRef>
          <a:effectRef idx="1">
            <a:schemeClr val="accent1"/>
          </a:effectRef>
          <a:fontRef idx="minor">
            <a:schemeClr val="tx1"/>
          </a:fontRef>
        </p:style>
      </p:cxnSp>
      <p:grpSp>
        <p:nvGrpSpPr>
          <p:cNvPr id="3" name="Grouper 5"/>
          <p:cNvGrpSpPr/>
          <p:nvPr/>
        </p:nvGrpSpPr>
        <p:grpSpPr>
          <a:xfrm>
            <a:off x="4108119" y="3758483"/>
            <a:ext cx="1016242" cy="3068455"/>
            <a:chOff x="2380662" y="2711966"/>
            <a:chExt cx="1016242" cy="3068455"/>
          </a:xfrm>
        </p:grpSpPr>
        <p:sp>
          <p:nvSpPr>
            <p:cNvPr id="7" name="Arc plein 6"/>
            <p:cNvSpPr/>
            <p:nvPr/>
          </p:nvSpPr>
          <p:spPr>
            <a:xfrm>
              <a:off x="2452100" y="2711966"/>
              <a:ext cx="894804" cy="3068455"/>
            </a:xfrm>
            <a:prstGeom prst="blockArc">
              <a:avLst>
                <a:gd name="adj1" fmla="val 10999869"/>
                <a:gd name="adj2" fmla="val 18397205"/>
                <a:gd name="adj3" fmla="val 0"/>
              </a:avLst>
            </a:prstGeom>
            <a:ln w="38100">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solidFill>
                  <a:schemeClr val="accent6"/>
                </a:solidFill>
              </a:endParaRPr>
            </a:p>
          </p:txBody>
        </p:sp>
        <p:sp>
          <p:nvSpPr>
            <p:cNvPr id="8" name="Ellipse 7"/>
            <p:cNvSpPr/>
            <p:nvPr/>
          </p:nvSpPr>
          <p:spPr>
            <a:xfrm>
              <a:off x="2380662" y="4111378"/>
              <a:ext cx="142876" cy="1428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9" name="Ellipse 8"/>
            <p:cNvSpPr/>
            <p:nvPr/>
          </p:nvSpPr>
          <p:spPr>
            <a:xfrm>
              <a:off x="3254028" y="3670104"/>
              <a:ext cx="142876" cy="1428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grpSp>
      <p:cxnSp>
        <p:nvCxnSpPr>
          <p:cNvPr id="10" name="Connecteur droit 9"/>
          <p:cNvCxnSpPr/>
          <p:nvPr/>
        </p:nvCxnSpPr>
        <p:spPr>
          <a:xfrm>
            <a:off x="3789631" y="4859497"/>
            <a:ext cx="1928826" cy="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11" name="ZoneTexte 10"/>
          <p:cNvSpPr txBox="1"/>
          <p:nvPr/>
        </p:nvSpPr>
        <p:spPr>
          <a:xfrm>
            <a:off x="5124361" y="4347289"/>
            <a:ext cx="1699842" cy="369332"/>
          </a:xfrm>
          <a:prstGeom prst="rect">
            <a:avLst/>
          </a:prstGeom>
          <a:noFill/>
        </p:spPr>
        <p:txBody>
          <a:bodyPr wrap="none" rtlCol="0">
            <a:spAutoFit/>
          </a:bodyPr>
          <a:lstStyle/>
          <a:p>
            <a:r>
              <a:rPr lang="fr-FR" dirty="0" err="1" smtClean="0"/>
              <a:t>Δ</a:t>
            </a:r>
            <a:r>
              <a:rPr lang="fr-FR" dirty="0"/>
              <a:t> </a:t>
            </a:r>
            <a:r>
              <a:rPr lang="fr-FR" dirty="0" smtClean="0"/>
              <a:t>+ 1-1.5mmol/l</a:t>
            </a:r>
            <a:endParaRPr lang="fr-FR" dirty="0"/>
          </a:p>
        </p:txBody>
      </p:sp>
      <p:cxnSp>
        <p:nvCxnSpPr>
          <p:cNvPr id="12" name="Connecteur droit 11"/>
          <p:cNvCxnSpPr/>
          <p:nvPr/>
        </p:nvCxnSpPr>
        <p:spPr>
          <a:xfrm flipV="1">
            <a:off x="1426727" y="5003812"/>
            <a:ext cx="4154737" cy="731522"/>
          </a:xfrm>
          <a:prstGeom prst="line">
            <a:avLst/>
          </a:prstGeom>
          <a:ln w="12700" cmpd="sng">
            <a:solidFill>
              <a:srgbClr val="008000"/>
            </a:solidFill>
            <a:prstDash val="dash"/>
          </a:ln>
        </p:spPr>
        <p:style>
          <a:lnRef idx="1">
            <a:schemeClr val="accent1"/>
          </a:lnRef>
          <a:fillRef idx="0">
            <a:schemeClr val="accent1"/>
          </a:fillRef>
          <a:effectRef idx="0">
            <a:schemeClr val="accent1"/>
          </a:effectRef>
          <a:fontRef idx="minor">
            <a:schemeClr val="tx1"/>
          </a:fontRef>
        </p:style>
      </p:cxnSp>
      <p:cxnSp>
        <p:nvCxnSpPr>
          <p:cNvPr id="14" name="Connecteur droit 13"/>
          <p:cNvCxnSpPr/>
          <p:nvPr/>
        </p:nvCxnSpPr>
        <p:spPr>
          <a:xfrm>
            <a:off x="1900149" y="4463068"/>
            <a:ext cx="4463635" cy="1584686"/>
          </a:xfrm>
          <a:prstGeom prst="line">
            <a:avLst/>
          </a:prstGeom>
          <a:ln w="12700" cmpd="sng">
            <a:solidFill>
              <a:srgbClr val="008000"/>
            </a:solidFill>
            <a:prstDash val="dash"/>
          </a:ln>
        </p:spPr>
        <p:style>
          <a:lnRef idx="1">
            <a:schemeClr val="accent1"/>
          </a:lnRef>
          <a:fillRef idx="0">
            <a:schemeClr val="accent1"/>
          </a:fillRef>
          <a:effectRef idx="0">
            <a:schemeClr val="accent1"/>
          </a:effectRef>
          <a:fontRef idx="minor">
            <a:schemeClr val="tx1"/>
          </a:fontRef>
        </p:style>
      </p:cxnSp>
      <p:pic>
        <p:nvPicPr>
          <p:cNvPr id="23" name="Picture 2" descr="C:\Users\GG\Desktop\RECOM_DT\seminaire-alimentation-equilibre-300x294.jpg"/>
          <p:cNvPicPr>
            <a:picLocks noGrp="1" noChangeAspect="1" noChangeArrowheads="1"/>
          </p:cNvPicPr>
          <p:nvPr>
            <p:ph idx="1"/>
          </p:nvPr>
        </p:nvPicPr>
        <p:blipFill>
          <a:blip r:embed="rId2" cstate="print"/>
          <a:srcRect/>
          <a:stretch>
            <a:fillRect/>
          </a:stretch>
        </p:blipFill>
        <p:spPr bwMode="auto">
          <a:xfrm>
            <a:off x="4189031" y="5742880"/>
            <a:ext cx="885330" cy="867623"/>
          </a:xfrm>
          <a:prstGeom prst="rect">
            <a:avLst/>
          </a:prstGeom>
          <a:noFill/>
        </p:spPr>
      </p:pic>
      <p:pic>
        <p:nvPicPr>
          <p:cNvPr id="24" name="Image 23"/>
          <p:cNvPicPr>
            <a:picLocks noChangeAspect="1"/>
          </p:cNvPicPr>
          <p:nvPr/>
        </p:nvPicPr>
        <p:blipFill>
          <a:blip r:embed="rId3"/>
          <a:stretch>
            <a:fillRect/>
          </a:stretch>
        </p:blipFill>
        <p:spPr>
          <a:xfrm>
            <a:off x="6088205" y="1588292"/>
            <a:ext cx="1854029" cy="1000376"/>
          </a:xfrm>
          <a:prstGeom prst="rect">
            <a:avLst/>
          </a:prstGeom>
        </p:spPr>
      </p:pic>
      <p:pic>
        <p:nvPicPr>
          <p:cNvPr id="25" name="Image 24" descr="courbes_glycemie.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52273" y="1674511"/>
            <a:ext cx="5692687" cy="725424"/>
          </a:xfrm>
          <a:prstGeom prst="rect">
            <a:avLst/>
          </a:prstGeom>
        </p:spPr>
      </p:pic>
      <p:grpSp>
        <p:nvGrpSpPr>
          <p:cNvPr id="4" name="Grouper 25"/>
          <p:cNvGrpSpPr/>
          <p:nvPr/>
        </p:nvGrpSpPr>
        <p:grpSpPr>
          <a:xfrm>
            <a:off x="1309800" y="2139918"/>
            <a:ext cx="3940624" cy="260017"/>
            <a:chOff x="1899360" y="4412577"/>
            <a:chExt cx="3940624" cy="260017"/>
          </a:xfrm>
        </p:grpSpPr>
        <p:sp>
          <p:nvSpPr>
            <p:cNvPr id="27" name="Ellipse 26"/>
            <p:cNvSpPr/>
            <p:nvPr/>
          </p:nvSpPr>
          <p:spPr>
            <a:xfrm>
              <a:off x="1899360" y="4476363"/>
              <a:ext cx="184365" cy="196231"/>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8" name="Ellipse 27"/>
            <p:cNvSpPr/>
            <p:nvPr/>
          </p:nvSpPr>
          <p:spPr>
            <a:xfrm>
              <a:off x="2636725" y="4476363"/>
              <a:ext cx="184365" cy="196231"/>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9" name="Ellipse 28"/>
            <p:cNvSpPr/>
            <p:nvPr/>
          </p:nvSpPr>
          <p:spPr>
            <a:xfrm>
              <a:off x="3310070" y="4412577"/>
              <a:ext cx="184365" cy="196231"/>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0" name="Ellipse 29"/>
            <p:cNvSpPr/>
            <p:nvPr/>
          </p:nvSpPr>
          <p:spPr>
            <a:xfrm>
              <a:off x="3908897" y="4412577"/>
              <a:ext cx="184365" cy="196231"/>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1" name="Ellipse 30"/>
            <p:cNvSpPr/>
            <p:nvPr/>
          </p:nvSpPr>
          <p:spPr>
            <a:xfrm>
              <a:off x="4932640" y="4466861"/>
              <a:ext cx="184365" cy="196231"/>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2" name="Ellipse 31"/>
            <p:cNvSpPr/>
            <p:nvPr/>
          </p:nvSpPr>
          <p:spPr>
            <a:xfrm>
              <a:off x="5655619" y="4415023"/>
              <a:ext cx="184365" cy="196231"/>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41" name="ZoneTexte 40"/>
          <p:cNvSpPr txBox="1"/>
          <p:nvPr/>
        </p:nvSpPr>
        <p:spPr>
          <a:xfrm>
            <a:off x="6103564" y="5157895"/>
            <a:ext cx="1980931" cy="707886"/>
          </a:xfrm>
          <a:prstGeom prst="rect">
            <a:avLst/>
          </a:prstGeom>
          <a:noFill/>
        </p:spPr>
        <p:txBody>
          <a:bodyPr wrap="none" rtlCol="0">
            <a:spAutoFit/>
          </a:bodyPr>
          <a:lstStyle/>
          <a:p>
            <a:r>
              <a:rPr lang="fr-FR" sz="4000" b="1" dirty="0" smtClean="0"/>
              <a:t> </a:t>
            </a:r>
            <a:r>
              <a:rPr lang="fr-FR" sz="2400" b="1" dirty="0" smtClean="0"/>
              <a:t>Temps (min.)</a:t>
            </a:r>
            <a:endParaRPr lang="fr-FR" sz="1200" dirty="0"/>
          </a:p>
        </p:txBody>
      </p:sp>
      <p:sp>
        <p:nvSpPr>
          <p:cNvPr id="42" name="ZoneTexte 41"/>
          <p:cNvSpPr txBox="1"/>
          <p:nvPr/>
        </p:nvSpPr>
        <p:spPr>
          <a:xfrm rot="16200000">
            <a:off x="-257933" y="4816525"/>
            <a:ext cx="2577749" cy="461665"/>
          </a:xfrm>
          <a:prstGeom prst="rect">
            <a:avLst/>
          </a:prstGeom>
          <a:noFill/>
        </p:spPr>
        <p:txBody>
          <a:bodyPr wrap="none" rtlCol="0">
            <a:spAutoFit/>
          </a:bodyPr>
          <a:lstStyle/>
          <a:p>
            <a:r>
              <a:rPr lang="fr-FR" sz="2400" b="1" dirty="0"/>
              <a:t>G</a:t>
            </a:r>
            <a:r>
              <a:rPr lang="fr-FR" sz="2400" b="1" dirty="0" smtClean="0"/>
              <a:t>lycémie (</a:t>
            </a:r>
            <a:r>
              <a:rPr lang="fr-FR" sz="2400" b="1" dirty="0" err="1" smtClean="0"/>
              <a:t>mmol</a:t>
            </a:r>
            <a:r>
              <a:rPr lang="fr-FR" sz="2400" b="1" dirty="0" smtClean="0"/>
              <a:t>/l)</a:t>
            </a:r>
            <a:endParaRPr lang="fr-FR" sz="2400" b="1" dirty="0"/>
          </a:p>
        </p:txBody>
      </p:sp>
      <p:cxnSp>
        <p:nvCxnSpPr>
          <p:cNvPr id="48" name="Connecteur droit 47"/>
          <p:cNvCxnSpPr/>
          <p:nvPr/>
        </p:nvCxnSpPr>
        <p:spPr>
          <a:xfrm flipV="1">
            <a:off x="1426727" y="3827587"/>
            <a:ext cx="0" cy="2419677"/>
          </a:xfrm>
          <a:prstGeom prst="line">
            <a:avLst/>
          </a:prstGeom>
        </p:spPr>
        <p:style>
          <a:lnRef idx="2">
            <a:schemeClr val="accent1"/>
          </a:lnRef>
          <a:fillRef idx="0">
            <a:schemeClr val="accent1"/>
          </a:fillRef>
          <a:effectRef idx="1">
            <a:schemeClr val="accent1"/>
          </a:effectRef>
          <a:fontRef idx="minor">
            <a:schemeClr val="tx1"/>
          </a:fontRef>
        </p:style>
      </p:cxnSp>
      <p:pic>
        <p:nvPicPr>
          <p:cNvPr id="52" name="Image 51" descr="AA026359.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52923" y="5683603"/>
            <a:ext cx="365929" cy="364151"/>
          </a:xfrm>
          <a:prstGeom prst="rect">
            <a:avLst/>
          </a:prstGeom>
        </p:spPr>
      </p:pic>
      <p:sp>
        <p:nvSpPr>
          <p:cNvPr id="53" name="ZoneTexte 52"/>
          <p:cNvSpPr txBox="1"/>
          <p:nvPr/>
        </p:nvSpPr>
        <p:spPr>
          <a:xfrm>
            <a:off x="3957784" y="5392615"/>
            <a:ext cx="1364526" cy="369332"/>
          </a:xfrm>
          <a:prstGeom prst="rect">
            <a:avLst/>
          </a:prstGeom>
          <a:noFill/>
        </p:spPr>
        <p:txBody>
          <a:bodyPr wrap="none" rtlCol="0">
            <a:spAutoFit/>
          </a:bodyPr>
          <a:lstStyle/>
          <a:p>
            <a:r>
              <a:rPr lang="fr-FR" dirty="0" err="1" smtClean="0"/>
              <a:t>Δ</a:t>
            </a:r>
            <a:r>
              <a:rPr lang="fr-FR" dirty="0"/>
              <a:t> </a:t>
            </a:r>
            <a:r>
              <a:rPr lang="fr-FR" dirty="0" smtClean="0"/>
              <a:t>+ 150-180’</a:t>
            </a:r>
            <a:endParaRPr lang="fr-FR" dirty="0"/>
          </a:p>
        </p:txBody>
      </p:sp>
      <p:sp>
        <p:nvSpPr>
          <p:cNvPr id="127" name="Rectangle 126"/>
          <p:cNvSpPr/>
          <p:nvPr/>
        </p:nvSpPr>
        <p:spPr>
          <a:xfrm>
            <a:off x="4391829" y="3950685"/>
            <a:ext cx="480971" cy="707886"/>
          </a:xfrm>
          <a:prstGeom prst="rect">
            <a:avLst/>
          </a:prstGeom>
        </p:spPr>
        <p:txBody>
          <a:bodyPr wrap="none">
            <a:spAutoFit/>
          </a:bodyPr>
          <a:lstStyle/>
          <a:p>
            <a:r>
              <a:rPr lang="fr-FR" sz="4000" b="1" dirty="0" err="1" smtClean="0"/>
              <a:t>Δ</a:t>
            </a:r>
            <a:endParaRPr lang="fr-FR" sz="4000" dirty="0"/>
          </a:p>
        </p:txBody>
      </p:sp>
      <p:sp>
        <p:nvSpPr>
          <p:cNvPr id="119" name="Espace réservé du contenu 2"/>
          <p:cNvSpPr txBox="1">
            <a:spLocks/>
          </p:cNvSpPr>
          <p:nvPr/>
        </p:nvSpPr>
        <p:spPr>
          <a:xfrm>
            <a:off x="2817977" y="2576935"/>
            <a:ext cx="3993585" cy="1242203"/>
          </a:xfrm>
          <a:prstGeom prst="rect">
            <a:avLst/>
          </a:prstGeom>
        </p:spPr>
        <p:txBody>
          <a:bodyPr vert="horz" lIns="91440" tIns="45720" rIns="91440" bIns="45720" rtlCol="0">
            <a:normAutofit fontScale="92500"/>
          </a:bodyPr>
          <a:lstStyle/>
          <a:p>
            <a:pPr marL="342900" marR="0" lvl="0" indent="-342900" algn="l" defTabSz="457200" rtl="0" eaLnBrk="1" fontAlgn="auto" latinLnBrk="0" hangingPunct="1">
              <a:lnSpc>
                <a:spcPct val="100000"/>
              </a:lnSpc>
              <a:spcBef>
                <a:spcPct val="20000"/>
              </a:spcBef>
              <a:spcAft>
                <a:spcPts val="0"/>
              </a:spcAft>
              <a:buClrTx/>
              <a:buSzTx/>
              <a:buFont typeface="Wingdings"/>
              <a:buChar char="à"/>
              <a:tabLst/>
              <a:defRPr/>
            </a:pPr>
            <a:r>
              <a:rPr kumimoji="0" lang="fr-CH" sz="3200" b="0" i="0" u="none" strike="noStrike" kern="1200" cap="none" spc="0" normalizeH="0" baseline="0" noProof="0" dirty="0" smtClean="0">
                <a:ln>
                  <a:noFill/>
                </a:ln>
                <a:solidFill>
                  <a:schemeClr val="tx1"/>
                </a:solidFill>
                <a:effectLst/>
                <a:uLnTx/>
                <a:uFillTx/>
                <a:latin typeface="+mn-lt"/>
                <a:ea typeface="+mn-ea"/>
                <a:cs typeface="+mn-cs"/>
                <a:sym typeface="Wingdings" pitchFamily="2" charset="2"/>
              </a:rPr>
              <a:t>Approche anticipative</a:t>
            </a:r>
          </a:p>
          <a:p>
            <a:pPr marL="342900" marR="0" lvl="0" indent="-342900" algn="l" defTabSz="457200" rtl="0" eaLnBrk="1" fontAlgn="auto" latinLnBrk="0" hangingPunct="1">
              <a:lnSpc>
                <a:spcPct val="100000"/>
              </a:lnSpc>
              <a:spcBef>
                <a:spcPct val="20000"/>
              </a:spcBef>
              <a:spcAft>
                <a:spcPts val="0"/>
              </a:spcAft>
              <a:buClrTx/>
              <a:buSzTx/>
              <a:buFont typeface="Wingdings"/>
              <a:buChar char="à"/>
              <a:tabLst/>
              <a:defRPr/>
            </a:pPr>
            <a:r>
              <a:rPr kumimoji="0" lang="fr-CH" sz="3200" b="0" i="0" u="none" strike="noStrike" kern="1200" cap="none" spc="0" normalizeH="0" baseline="0" noProof="0" dirty="0" smtClean="0">
                <a:ln>
                  <a:noFill/>
                </a:ln>
                <a:solidFill>
                  <a:schemeClr val="tx1"/>
                </a:solidFill>
                <a:effectLst/>
                <a:uLnTx/>
                <a:uFillTx/>
                <a:latin typeface="+mn-lt"/>
                <a:ea typeface="+mn-ea"/>
                <a:cs typeface="+mn-cs"/>
                <a:sym typeface="Wingdings" pitchFamily="2" charset="2"/>
              </a:rPr>
              <a:t>Approche prédictive </a:t>
            </a:r>
            <a:endParaRPr kumimoji="0" lang="fr-CH" sz="32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254892150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25210" y="135512"/>
            <a:ext cx="8229600" cy="1143000"/>
          </a:xfrm>
        </p:spPr>
        <p:txBody>
          <a:bodyPr>
            <a:normAutofit/>
          </a:bodyPr>
          <a:lstStyle/>
          <a:p>
            <a:r>
              <a:rPr lang="fr-FR" sz="3600" b="1" dirty="0" smtClean="0">
                <a:solidFill>
                  <a:schemeClr val="tx2"/>
                </a:solidFill>
              </a:rPr>
              <a:t>Intérêt du senseur glycémique (CGMS)</a:t>
            </a:r>
            <a:endParaRPr lang="fr-FR" sz="3600" b="1" dirty="0">
              <a:solidFill>
                <a:schemeClr val="tx2"/>
              </a:solidFill>
            </a:endParaRPr>
          </a:p>
        </p:txBody>
      </p:sp>
      <p:pic>
        <p:nvPicPr>
          <p:cNvPr id="3" name="Image 2" descr="courbes_glycemie.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031821" y="1278194"/>
            <a:ext cx="5692687" cy="725424"/>
          </a:xfrm>
          <a:prstGeom prst="rect">
            <a:avLst/>
          </a:prstGeom>
        </p:spPr>
      </p:pic>
      <p:grpSp>
        <p:nvGrpSpPr>
          <p:cNvPr id="4" name="Grouper 3"/>
          <p:cNvGrpSpPr/>
          <p:nvPr/>
        </p:nvGrpSpPr>
        <p:grpSpPr>
          <a:xfrm>
            <a:off x="2346108" y="1743601"/>
            <a:ext cx="3940624" cy="260017"/>
            <a:chOff x="1899360" y="4412577"/>
            <a:chExt cx="3940624" cy="260017"/>
          </a:xfrm>
        </p:grpSpPr>
        <p:sp>
          <p:nvSpPr>
            <p:cNvPr id="5" name="Ellipse 4"/>
            <p:cNvSpPr/>
            <p:nvPr/>
          </p:nvSpPr>
          <p:spPr>
            <a:xfrm>
              <a:off x="1899360" y="4476363"/>
              <a:ext cx="184365" cy="196231"/>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 name="Ellipse 5"/>
            <p:cNvSpPr/>
            <p:nvPr/>
          </p:nvSpPr>
          <p:spPr>
            <a:xfrm>
              <a:off x="2636725" y="4476363"/>
              <a:ext cx="184365" cy="196231"/>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 name="Ellipse 6"/>
            <p:cNvSpPr/>
            <p:nvPr/>
          </p:nvSpPr>
          <p:spPr>
            <a:xfrm>
              <a:off x="3310070" y="4412577"/>
              <a:ext cx="184365" cy="196231"/>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Ellipse 7"/>
            <p:cNvSpPr/>
            <p:nvPr/>
          </p:nvSpPr>
          <p:spPr>
            <a:xfrm>
              <a:off x="3908897" y="4412577"/>
              <a:ext cx="184365" cy="196231"/>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Ellipse 8"/>
            <p:cNvSpPr/>
            <p:nvPr/>
          </p:nvSpPr>
          <p:spPr>
            <a:xfrm>
              <a:off x="4932640" y="4466861"/>
              <a:ext cx="184365" cy="196231"/>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Ellipse 9"/>
            <p:cNvSpPr/>
            <p:nvPr/>
          </p:nvSpPr>
          <p:spPr>
            <a:xfrm>
              <a:off x="5655619" y="4415023"/>
              <a:ext cx="184365" cy="196231"/>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11" name="ZoneTexte 10"/>
          <p:cNvSpPr txBox="1"/>
          <p:nvPr/>
        </p:nvSpPr>
        <p:spPr>
          <a:xfrm>
            <a:off x="7195074" y="1045831"/>
            <a:ext cx="1587606" cy="369332"/>
          </a:xfrm>
          <a:prstGeom prst="rect">
            <a:avLst/>
          </a:prstGeom>
          <a:noFill/>
          <a:ln>
            <a:solidFill>
              <a:srgbClr val="1F497D"/>
            </a:solidFill>
          </a:ln>
        </p:spPr>
        <p:txBody>
          <a:bodyPr wrap="square" rtlCol="0">
            <a:spAutoFit/>
          </a:bodyPr>
          <a:lstStyle/>
          <a:p>
            <a:r>
              <a:rPr lang="fr-FR" dirty="0" smtClean="0"/>
              <a:t>6 valeurs / jour</a:t>
            </a:r>
            <a:endParaRPr lang="fr-FR" dirty="0"/>
          </a:p>
        </p:txBody>
      </p:sp>
      <p:pic>
        <p:nvPicPr>
          <p:cNvPr id="12" name="Image 11" descr="Capture d’écran 2014-11-15 à 08.29.51.png"/>
          <p:cNvPicPr>
            <a:picLocks noChangeAspect="1"/>
          </p:cNvPicPr>
          <p:nvPr/>
        </p:nvPicPr>
        <p:blipFill rotWithShape="1">
          <a:blip r:embed="rId3">
            <a:extLst>
              <a:ext uri="{28A0092B-C50C-407E-A947-70E740481C1C}">
                <a14:useLocalDpi xmlns:a14="http://schemas.microsoft.com/office/drawing/2010/main" val="0"/>
              </a:ext>
            </a:extLst>
          </a:blip>
          <a:srcRect b="48367"/>
          <a:stretch/>
        </p:blipFill>
        <p:spPr>
          <a:xfrm>
            <a:off x="1427948" y="2136066"/>
            <a:ext cx="6699087" cy="1995556"/>
          </a:xfrm>
          <a:prstGeom prst="rect">
            <a:avLst/>
          </a:prstGeom>
        </p:spPr>
      </p:pic>
      <p:sp>
        <p:nvSpPr>
          <p:cNvPr id="16" name="Ellipse 15"/>
          <p:cNvSpPr/>
          <p:nvPr/>
        </p:nvSpPr>
        <p:spPr>
          <a:xfrm>
            <a:off x="3377226" y="3495869"/>
            <a:ext cx="204938" cy="20315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7" name="Ellipse 16"/>
          <p:cNvSpPr/>
          <p:nvPr/>
        </p:nvSpPr>
        <p:spPr>
          <a:xfrm>
            <a:off x="4840238" y="3394290"/>
            <a:ext cx="204938" cy="20315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8" name="Ellipse 17"/>
          <p:cNvSpPr/>
          <p:nvPr/>
        </p:nvSpPr>
        <p:spPr>
          <a:xfrm>
            <a:off x="6524637" y="3495869"/>
            <a:ext cx="204938" cy="20315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4" name="ZoneTexte 23"/>
          <p:cNvSpPr txBox="1"/>
          <p:nvPr/>
        </p:nvSpPr>
        <p:spPr>
          <a:xfrm>
            <a:off x="79380" y="1615218"/>
            <a:ext cx="1511559" cy="400110"/>
          </a:xfrm>
          <a:prstGeom prst="rect">
            <a:avLst/>
          </a:prstGeom>
          <a:noFill/>
        </p:spPr>
        <p:txBody>
          <a:bodyPr wrap="square" rtlCol="0">
            <a:spAutoFit/>
          </a:bodyPr>
          <a:lstStyle/>
          <a:p>
            <a:pPr algn="ctr"/>
            <a:r>
              <a:rPr lang="fr-FR" sz="2000" b="1" dirty="0" smtClean="0"/>
              <a:t>Avant</a:t>
            </a:r>
            <a:endParaRPr lang="fr-FR" sz="2000" b="1" dirty="0"/>
          </a:p>
        </p:txBody>
      </p:sp>
      <p:sp>
        <p:nvSpPr>
          <p:cNvPr id="19" name="ZoneTexte 18"/>
          <p:cNvSpPr txBox="1"/>
          <p:nvPr/>
        </p:nvSpPr>
        <p:spPr>
          <a:xfrm>
            <a:off x="79380" y="2976465"/>
            <a:ext cx="1511559" cy="400110"/>
          </a:xfrm>
          <a:prstGeom prst="rect">
            <a:avLst/>
          </a:prstGeom>
          <a:noFill/>
        </p:spPr>
        <p:txBody>
          <a:bodyPr wrap="square" rtlCol="0">
            <a:spAutoFit/>
          </a:bodyPr>
          <a:lstStyle/>
          <a:p>
            <a:pPr algn="ctr"/>
            <a:r>
              <a:rPr lang="fr-FR" sz="2000" b="1" dirty="0" smtClean="0"/>
              <a:t>Hier</a:t>
            </a:r>
            <a:endParaRPr lang="fr-FR" sz="2000" b="1" dirty="0"/>
          </a:p>
        </p:txBody>
      </p:sp>
      <p:sp>
        <p:nvSpPr>
          <p:cNvPr id="20" name="ZoneTexte 19"/>
          <p:cNvSpPr txBox="1"/>
          <p:nvPr/>
        </p:nvSpPr>
        <p:spPr>
          <a:xfrm>
            <a:off x="33453" y="3375860"/>
            <a:ext cx="1543756" cy="523220"/>
          </a:xfrm>
          <a:prstGeom prst="rect">
            <a:avLst/>
          </a:prstGeom>
          <a:noFill/>
          <a:ln>
            <a:solidFill>
              <a:schemeClr val="tx2"/>
            </a:solidFill>
          </a:ln>
        </p:spPr>
        <p:txBody>
          <a:bodyPr wrap="none" rtlCol="0">
            <a:spAutoFit/>
          </a:bodyPr>
          <a:lstStyle/>
          <a:p>
            <a:pPr>
              <a:buFont typeface="Wingdings"/>
              <a:buChar char="Ø"/>
            </a:pPr>
            <a:r>
              <a:rPr lang="fr-FR" sz="1400" dirty="0" smtClean="0"/>
              <a:t>280 valeurs /j</a:t>
            </a:r>
          </a:p>
          <a:p>
            <a:pPr>
              <a:buFont typeface="Wingdings"/>
              <a:buChar char="Ø"/>
            </a:pPr>
            <a:r>
              <a:rPr lang="fr-FR" sz="1400" dirty="0" smtClean="0"/>
              <a:t>Tracés de 7 jours</a:t>
            </a:r>
          </a:p>
        </p:txBody>
      </p:sp>
      <p:sp>
        <p:nvSpPr>
          <p:cNvPr id="21" name="ZoneTexte 20"/>
          <p:cNvSpPr txBox="1"/>
          <p:nvPr/>
        </p:nvSpPr>
        <p:spPr>
          <a:xfrm>
            <a:off x="79380" y="5547602"/>
            <a:ext cx="1594988" cy="523220"/>
          </a:xfrm>
          <a:prstGeom prst="rect">
            <a:avLst/>
          </a:prstGeom>
          <a:noFill/>
          <a:ln>
            <a:solidFill>
              <a:schemeClr val="tx2"/>
            </a:solidFill>
          </a:ln>
        </p:spPr>
        <p:txBody>
          <a:bodyPr wrap="none" rtlCol="0">
            <a:spAutoFit/>
          </a:bodyPr>
          <a:lstStyle/>
          <a:p>
            <a:pPr>
              <a:buFont typeface="Wingdings"/>
              <a:buChar char="Ø"/>
            </a:pPr>
            <a:r>
              <a:rPr lang="fr-FR" sz="1400" dirty="0" smtClean="0"/>
              <a:t>280 valeurs /j</a:t>
            </a:r>
          </a:p>
          <a:p>
            <a:pPr>
              <a:buFont typeface="Wingdings"/>
              <a:buChar char="Ø"/>
            </a:pPr>
            <a:r>
              <a:rPr lang="fr-FR" sz="1400" b="1" dirty="0" smtClean="0"/>
              <a:t>Flèches tendance</a:t>
            </a:r>
            <a:endParaRPr lang="fr-FR" sz="1400" b="1" dirty="0"/>
          </a:p>
        </p:txBody>
      </p:sp>
      <p:sp>
        <p:nvSpPr>
          <p:cNvPr id="22" name="ZoneTexte 21"/>
          <p:cNvSpPr txBox="1"/>
          <p:nvPr/>
        </p:nvSpPr>
        <p:spPr>
          <a:xfrm>
            <a:off x="79380" y="5147492"/>
            <a:ext cx="1511559" cy="400110"/>
          </a:xfrm>
          <a:prstGeom prst="rect">
            <a:avLst/>
          </a:prstGeom>
          <a:noFill/>
        </p:spPr>
        <p:txBody>
          <a:bodyPr wrap="square" rtlCol="0">
            <a:spAutoFit/>
          </a:bodyPr>
          <a:lstStyle/>
          <a:p>
            <a:pPr algn="ctr"/>
            <a:r>
              <a:rPr lang="fr-FR" sz="2000" b="1" dirty="0" smtClean="0"/>
              <a:t>Aujourd’hui</a:t>
            </a:r>
            <a:endParaRPr lang="fr-FR" sz="2000" b="1" dirty="0"/>
          </a:p>
        </p:txBody>
      </p:sp>
      <p:pic>
        <p:nvPicPr>
          <p:cNvPr id="15362" name="Picture 2" descr="C:\Users\goga\AppData\Local\Microsoft\Windows\Temporary Internet Files\Content.Outlook\AQQ0RU49\IMG_2057.JPG"/>
          <p:cNvPicPr>
            <a:picLocks noChangeAspect="1" noChangeArrowheads="1"/>
          </p:cNvPicPr>
          <p:nvPr/>
        </p:nvPicPr>
        <p:blipFill>
          <a:blip r:embed="rId4"/>
          <a:srcRect l="72322" t="30638" r="19229" b="60200"/>
          <a:stretch>
            <a:fillRect/>
          </a:stretch>
        </p:blipFill>
        <p:spPr bwMode="auto">
          <a:xfrm>
            <a:off x="2824995" y="5547602"/>
            <a:ext cx="442843" cy="360213"/>
          </a:xfrm>
          <a:prstGeom prst="rect">
            <a:avLst/>
          </a:prstGeom>
          <a:noFill/>
        </p:spPr>
      </p:pic>
      <p:sp>
        <p:nvSpPr>
          <p:cNvPr id="26" name="ZoneTexte 25"/>
          <p:cNvSpPr txBox="1"/>
          <p:nvPr/>
        </p:nvSpPr>
        <p:spPr>
          <a:xfrm>
            <a:off x="47183" y="1942278"/>
            <a:ext cx="1432700" cy="307777"/>
          </a:xfrm>
          <a:prstGeom prst="rect">
            <a:avLst/>
          </a:prstGeom>
          <a:noFill/>
          <a:ln>
            <a:solidFill>
              <a:schemeClr val="tx2"/>
            </a:solidFill>
          </a:ln>
        </p:spPr>
        <p:txBody>
          <a:bodyPr wrap="none" rtlCol="0">
            <a:spAutoFit/>
          </a:bodyPr>
          <a:lstStyle/>
          <a:p>
            <a:pPr>
              <a:buFont typeface="Wingdings"/>
              <a:buChar char="Ø"/>
            </a:pPr>
            <a:r>
              <a:rPr lang="fr-FR" sz="1400" dirty="0" smtClean="0"/>
              <a:t>1-7 glycémies/j</a:t>
            </a:r>
          </a:p>
        </p:txBody>
      </p:sp>
      <p:grpSp>
        <p:nvGrpSpPr>
          <p:cNvPr id="13" name="Groupe 28"/>
          <p:cNvGrpSpPr/>
          <p:nvPr/>
        </p:nvGrpSpPr>
        <p:grpSpPr>
          <a:xfrm>
            <a:off x="6102367" y="4315234"/>
            <a:ext cx="1938564" cy="2199884"/>
            <a:chOff x="3480473" y="3522804"/>
            <a:chExt cx="1938564" cy="2199884"/>
          </a:xfrm>
        </p:grpSpPr>
        <p:pic>
          <p:nvPicPr>
            <p:cNvPr id="15361" name="Picture 1" descr="C:\Users\goga\AppData\Local\Microsoft\Windows\Temporary Internet Files\Content.Outlook\AQQ0RU49\IMG_2058.JPG"/>
            <p:cNvPicPr>
              <a:picLocks noChangeAspect="1" noChangeArrowheads="1"/>
            </p:cNvPicPr>
            <p:nvPr/>
          </p:nvPicPr>
          <p:blipFill>
            <a:blip r:embed="rId5"/>
            <a:srcRect l="48812" t="31110" r="18341" b="19189"/>
            <a:stretch>
              <a:fillRect/>
            </a:stretch>
          </p:blipFill>
          <p:spPr bwMode="auto">
            <a:xfrm>
              <a:off x="3480473" y="3522804"/>
              <a:ext cx="1938564" cy="2199884"/>
            </a:xfrm>
            <a:prstGeom prst="rect">
              <a:avLst/>
            </a:prstGeom>
            <a:noFill/>
          </p:spPr>
        </p:pic>
        <p:sp>
          <p:nvSpPr>
            <p:cNvPr id="27" name="Ellipse 26"/>
            <p:cNvSpPr/>
            <p:nvPr/>
          </p:nvSpPr>
          <p:spPr>
            <a:xfrm>
              <a:off x="4868231" y="4787132"/>
              <a:ext cx="204938" cy="20315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38" name="Ellipse 37"/>
          <p:cNvSpPr/>
          <p:nvPr/>
        </p:nvSpPr>
        <p:spPr>
          <a:xfrm>
            <a:off x="2435692" y="5612472"/>
            <a:ext cx="204938" cy="20315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9" name="ZoneTexte 38"/>
          <p:cNvSpPr txBox="1"/>
          <p:nvPr/>
        </p:nvSpPr>
        <p:spPr>
          <a:xfrm>
            <a:off x="1674368" y="4818252"/>
            <a:ext cx="1935145" cy="523220"/>
          </a:xfrm>
          <a:prstGeom prst="rect">
            <a:avLst/>
          </a:prstGeom>
          <a:noFill/>
        </p:spPr>
        <p:txBody>
          <a:bodyPr wrap="none" rtlCol="0">
            <a:spAutoFit/>
          </a:bodyPr>
          <a:lstStyle/>
          <a:p>
            <a:r>
              <a:rPr lang="fr-CH" sz="2800" b="1" dirty="0" smtClean="0"/>
              <a:t>12.7mmol/l</a:t>
            </a:r>
            <a:endParaRPr lang="fr-CH" sz="2800" b="1" dirty="0"/>
          </a:p>
        </p:txBody>
      </p:sp>
      <p:grpSp>
        <p:nvGrpSpPr>
          <p:cNvPr id="14" name="Groupe 41"/>
          <p:cNvGrpSpPr/>
          <p:nvPr/>
        </p:nvGrpSpPr>
        <p:grpSpPr>
          <a:xfrm>
            <a:off x="3717087" y="4333896"/>
            <a:ext cx="2053873" cy="2181222"/>
            <a:chOff x="4470764" y="4352558"/>
            <a:chExt cx="2053873" cy="2181222"/>
          </a:xfrm>
        </p:grpSpPr>
        <p:grpSp>
          <p:nvGrpSpPr>
            <p:cNvPr id="15" name="Groupe 31"/>
            <p:cNvGrpSpPr/>
            <p:nvPr/>
          </p:nvGrpSpPr>
          <p:grpSpPr>
            <a:xfrm>
              <a:off x="4470764" y="4352558"/>
              <a:ext cx="2053873" cy="2181222"/>
              <a:chOff x="3854897" y="3433386"/>
              <a:chExt cx="2053873" cy="2181222"/>
            </a:xfrm>
          </p:grpSpPr>
          <p:grpSp>
            <p:nvGrpSpPr>
              <p:cNvPr id="23" name="Groupe 28"/>
              <p:cNvGrpSpPr/>
              <p:nvPr/>
            </p:nvGrpSpPr>
            <p:grpSpPr>
              <a:xfrm>
                <a:off x="3854897" y="3433386"/>
                <a:ext cx="2053873" cy="2181222"/>
                <a:chOff x="3854897" y="3433386"/>
                <a:chExt cx="2053873" cy="2181222"/>
              </a:xfrm>
            </p:grpSpPr>
            <p:pic>
              <p:nvPicPr>
                <p:cNvPr id="35" name="Picture 1" descr="C:\Users\goga\AppData\Local\Microsoft\Windows\Temporary Internet Files\Content.Outlook\AQQ0RU49\IMG_2058.JPG"/>
                <p:cNvPicPr>
                  <a:picLocks noChangeAspect="1" noChangeArrowheads="1"/>
                </p:cNvPicPr>
                <p:nvPr/>
              </p:nvPicPr>
              <p:blipFill>
                <a:blip r:embed="rId5"/>
                <a:srcRect l="46977" t="31209" r="18222" b="19512"/>
                <a:stretch>
                  <a:fillRect/>
                </a:stretch>
              </p:blipFill>
              <p:spPr bwMode="auto">
                <a:xfrm>
                  <a:off x="3854897" y="3433386"/>
                  <a:ext cx="2053873" cy="2181222"/>
                </a:xfrm>
                <a:prstGeom prst="rect">
                  <a:avLst/>
                </a:prstGeom>
                <a:noFill/>
              </p:spPr>
            </p:pic>
            <p:sp>
              <p:nvSpPr>
                <p:cNvPr id="36" name="Ellipse 35"/>
                <p:cNvSpPr/>
                <p:nvPr/>
              </p:nvSpPr>
              <p:spPr>
                <a:xfrm>
                  <a:off x="4812245" y="4693300"/>
                  <a:ext cx="204938" cy="20315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pic>
            <p:nvPicPr>
              <p:cNvPr id="34" name="Picture 3" descr="C:\Users\goga\AppData\Local\Microsoft\Windows\Temporary Internet Files\Content.Outlook\AQQ0RU49\IMG_2059.JPG"/>
              <p:cNvPicPr>
                <a:picLocks noChangeAspect="1" noChangeArrowheads="1"/>
              </p:cNvPicPr>
              <p:nvPr/>
            </p:nvPicPr>
            <p:blipFill>
              <a:blip r:embed="rId6"/>
              <a:srcRect l="68828" t="33109" r="23455" b="58462"/>
              <a:stretch>
                <a:fillRect/>
              </a:stretch>
            </p:blipFill>
            <p:spPr bwMode="auto">
              <a:xfrm>
                <a:off x="5426043" y="3503615"/>
                <a:ext cx="482727" cy="395465"/>
              </a:xfrm>
              <a:prstGeom prst="rect">
                <a:avLst/>
              </a:prstGeom>
              <a:noFill/>
            </p:spPr>
          </p:pic>
        </p:grpSp>
        <p:pic>
          <p:nvPicPr>
            <p:cNvPr id="40" name="Picture 1" descr="C:\Users\goga\AppData\Local\Microsoft\Windows\Temporary Internet Files\Content.Outlook\AQQ0RU49\IMG_2058.JPG"/>
            <p:cNvPicPr>
              <a:picLocks noChangeAspect="1" noChangeArrowheads="1"/>
            </p:cNvPicPr>
            <p:nvPr/>
          </p:nvPicPr>
          <p:blipFill>
            <a:blip r:embed="rId5"/>
            <a:srcRect l="58143" t="59067" r="33118" b="28637"/>
            <a:stretch>
              <a:fillRect/>
            </a:stretch>
          </p:blipFill>
          <p:spPr bwMode="auto">
            <a:xfrm>
              <a:off x="5770960" y="5598224"/>
              <a:ext cx="515772" cy="544252"/>
            </a:xfrm>
            <a:prstGeom prst="rect">
              <a:avLst/>
            </a:prstGeom>
            <a:noFill/>
          </p:spPr>
        </p:pic>
        <p:pic>
          <p:nvPicPr>
            <p:cNvPr id="41" name="Picture 1" descr="C:\Users\goga\AppData\Local\Microsoft\Windows\Temporary Internet Files\Content.Outlook\AQQ0RU49\IMG_2058.JPG"/>
            <p:cNvPicPr>
              <a:picLocks noChangeAspect="1" noChangeArrowheads="1"/>
            </p:cNvPicPr>
            <p:nvPr/>
          </p:nvPicPr>
          <p:blipFill>
            <a:blip r:embed="rId5"/>
            <a:srcRect l="58143" t="59067" r="37488" b="28637"/>
            <a:stretch>
              <a:fillRect/>
            </a:stretch>
          </p:blipFill>
          <p:spPr bwMode="auto">
            <a:xfrm>
              <a:off x="6092207" y="5598224"/>
              <a:ext cx="257886" cy="544252"/>
            </a:xfrm>
            <a:prstGeom prst="rect">
              <a:avLst/>
            </a:prstGeom>
            <a:noFill/>
          </p:spPr>
        </p:pic>
      </p:grpSp>
    </p:spTree>
    <p:extLst>
      <p:ext uri="{BB962C8B-B14F-4D97-AF65-F5344CB8AC3E}">
        <p14:creationId xmlns:p14="http://schemas.microsoft.com/office/powerpoint/2010/main" val="3137124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l"/>
            <a:r>
              <a:rPr lang="fr-FR" sz="3600" b="1" dirty="0" smtClean="0">
                <a:solidFill>
                  <a:schemeClr val="tx2"/>
                </a:solidFill>
              </a:rPr>
              <a:t>Bénéfices du senseur glycémique</a:t>
            </a:r>
            <a:endParaRPr lang="fr-FR" sz="3600" b="1" dirty="0">
              <a:solidFill>
                <a:schemeClr val="tx2"/>
              </a:solidFill>
            </a:endParaRPr>
          </a:p>
        </p:txBody>
      </p:sp>
      <p:sp>
        <p:nvSpPr>
          <p:cNvPr id="3" name="Espace réservé du contenu 2"/>
          <p:cNvSpPr>
            <a:spLocks noGrp="1"/>
          </p:cNvSpPr>
          <p:nvPr>
            <p:ph idx="1"/>
          </p:nvPr>
        </p:nvSpPr>
        <p:spPr>
          <a:xfrm>
            <a:off x="253690" y="1254863"/>
            <a:ext cx="8679642" cy="2325099"/>
          </a:xfrm>
        </p:spPr>
        <p:txBody>
          <a:bodyPr>
            <a:normAutofit/>
          </a:bodyPr>
          <a:lstStyle/>
          <a:p>
            <a:pPr marL="0" indent="0">
              <a:buNone/>
            </a:pPr>
            <a:r>
              <a:rPr lang="fr-FR" sz="2800" dirty="0" smtClean="0">
                <a:latin typeface="+mj-lt"/>
              </a:rPr>
              <a:t>Patients avec un diabète de type 1 (pompe ou multi-</a:t>
            </a:r>
            <a:r>
              <a:rPr lang="fr-FR" sz="2800" dirty="0" err="1" smtClean="0">
                <a:latin typeface="+mj-lt"/>
              </a:rPr>
              <a:t>inj</a:t>
            </a:r>
            <a:r>
              <a:rPr lang="fr-FR" sz="2800" dirty="0" smtClean="0">
                <a:latin typeface="+mj-lt"/>
              </a:rPr>
              <a:t>.)</a:t>
            </a:r>
          </a:p>
          <a:p>
            <a:pPr lvl="1"/>
            <a:r>
              <a:rPr lang="fr-FR" sz="2400" dirty="0" smtClean="0">
                <a:latin typeface="+mj-lt"/>
              </a:rPr>
              <a:t>Améliore l’équilibre du diabète</a:t>
            </a:r>
          </a:p>
          <a:p>
            <a:pPr lvl="1"/>
            <a:r>
              <a:rPr lang="fr-FR" sz="2400" dirty="0" smtClean="0">
                <a:latin typeface="+mj-lt"/>
              </a:rPr>
              <a:t>Diminue la durée du temps passé en hypoglycémie</a:t>
            </a:r>
          </a:p>
          <a:p>
            <a:pPr lvl="1"/>
            <a:r>
              <a:rPr lang="fr-FR" sz="2400" dirty="0" smtClean="0">
                <a:latin typeface="+mj-lt"/>
              </a:rPr>
              <a:t>Réduit le risque d’hypo en cas d’insensibilité aux hypo</a:t>
            </a:r>
            <a:endParaRPr lang="fr-FR" sz="2400" dirty="0" smtClean="0"/>
          </a:p>
          <a:p>
            <a:pPr lvl="1"/>
            <a:endParaRPr lang="fr-FR" dirty="0"/>
          </a:p>
        </p:txBody>
      </p:sp>
      <p:pic>
        <p:nvPicPr>
          <p:cNvPr id="4" name="Espace réservé du contenu 3" descr="Capture d’écran 2014-02-17 à 20.51.43.png"/>
          <p:cNvPicPr>
            <a:picLocks noChangeAspect="1"/>
          </p:cNvPicPr>
          <p:nvPr/>
        </p:nvPicPr>
        <p:blipFill>
          <a:blip r:embed="rId2" cstate="print">
            <a:extLst>
              <a:ext uri="{28A0092B-C50C-407E-A947-70E740481C1C}">
                <a14:useLocalDpi xmlns:a14="http://schemas.microsoft.com/office/drawing/2010/main"/>
              </a:ext>
            </a:extLst>
          </a:blip>
          <a:srcRect l="7254" r="7254"/>
          <a:stretch>
            <a:fillRect/>
          </a:stretch>
        </p:blipFill>
        <p:spPr>
          <a:xfrm>
            <a:off x="1243911" y="3245363"/>
            <a:ext cx="2153009" cy="1184072"/>
          </a:xfrm>
          <a:prstGeom prst="rect">
            <a:avLst/>
          </a:prstGeom>
          <a:ln>
            <a:solidFill>
              <a:srgbClr val="1F497D"/>
            </a:solidFill>
          </a:ln>
        </p:spPr>
      </p:pic>
      <p:sp>
        <p:nvSpPr>
          <p:cNvPr id="8" name="ZoneTexte 7"/>
          <p:cNvSpPr txBox="1"/>
          <p:nvPr/>
        </p:nvSpPr>
        <p:spPr>
          <a:xfrm>
            <a:off x="1444988" y="4556351"/>
            <a:ext cx="1772665" cy="369332"/>
          </a:xfrm>
          <a:prstGeom prst="rect">
            <a:avLst/>
          </a:prstGeom>
          <a:noFill/>
        </p:spPr>
        <p:txBody>
          <a:bodyPr wrap="none" rtlCol="0">
            <a:spAutoFit/>
          </a:bodyPr>
          <a:lstStyle/>
          <a:p>
            <a:r>
              <a:rPr lang="fr-CH" dirty="0" smtClean="0"/>
              <a:t>JDRF, NEJM 2008</a:t>
            </a:r>
            <a:endParaRPr lang="fr-CH" dirty="0"/>
          </a:p>
        </p:txBody>
      </p:sp>
      <p:pic>
        <p:nvPicPr>
          <p:cNvPr id="9" name="Picture 2"/>
          <p:cNvPicPr>
            <a:picLocks noChangeAspect="1" noChangeArrowheads="1"/>
          </p:cNvPicPr>
          <p:nvPr/>
        </p:nvPicPr>
        <p:blipFill>
          <a:blip r:embed="rId3"/>
          <a:srcRect/>
          <a:stretch>
            <a:fillRect/>
          </a:stretch>
        </p:blipFill>
        <p:spPr bwMode="auto">
          <a:xfrm>
            <a:off x="4103514" y="3245363"/>
            <a:ext cx="4283805" cy="1184072"/>
          </a:xfrm>
          <a:prstGeom prst="rect">
            <a:avLst/>
          </a:prstGeom>
          <a:noFill/>
          <a:ln w="9525">
            <a:solidFill>
              <a:schemeClr val="tx2"/>
            </a:solidFill>
            <a:miter lim="800000"/>
            <a:headEnd/>
            <a:tailEnd/>
          </a:ln>
        </p:spPr>
      </p:pic>
      <p:sp>
        <p:nvSpPr>
          <p:cNvPr id="10" name="ZoneTexte 9"/>
          <p:cNvSpPr txBox="1"/>
          <p:nvPr/>
        </p:nvSpPr>
        <p:spPr>
          <a:xfrm>
            <a:off x="5641385" y="4556351"/>
            <a:ext cx="1298048" cy="369332"/>
          </a:xfrm>
          <a:prstGeom prst="rect">
            <a:avLst/>
          </a:prstGeom>
          <a:noFill/>
        </p:spPr>
        <p:txBody>
          <a:bodyPr wrap="none" rtlCol="0">
            <a:spAutoFit/>
          </a:bodyPr>
          <a:lstStyle/>
          <a:p>
            <a:r>
              <a:rPr lang="fr-CH" dirty="0" smtClean="0"/>
              <a:t>JAMA, 2017</a:t>
            </a:r>
            <a:endParaRPr lang="fr-CH" dirty="0"/>
          </a:p>
        </p:txBody>
      </p:sp>
      <p:pic>
        <p:nvPicPr>
          <p:cNvPr id="11" name="Image 10" descr="Capture d’écran 2017-04-26 à 23.58.0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77422" y="4925683"/>
            <a:ext cx="2963963" cy="1117249"/>
          </a:xfrm>
          <a:prstGeom prst="rect">
            <a:avLst/>
          </a:prstGeom>
          <a:ln>
            <a:solidFill>
              <a:schemeClr val="tx2"/>
            </a:solidFill>
          </a:ln>
        </p:spPr>
      </p:pic>
      <p:sp>
        <p:nvSpPr>
          <p:cNvPr id="13" name="ZoneTexte 12"/>
          <p:cNvSpPr txBox="1"/>
          <p:nvPr/>
        </p:nvSpPr>
        <p:spPr>
          <a:xfrm>
            <a:off x="2210948" y="6160864"/>
            <a:ext cx="3722366" cy="369332"/>
          </a:xfrm>
          <a:prstGeom prst="rect">
            <a:avLst/>
          </a:prstGeom>
          <a:noFill/>
        </p:spPr>
        <p:txBody>
          <a:bodyPr wrap="none" rtlCol="0">
            <a:spAutoFit/>
          </a:bodyPr>
          <a:lstStyle/>
          <a:p>
            <a:r>
              <a:rPr lang="fr-CH" dirty="0" smtClean="0"/>
              <a:t>Lancet </a:t>
            </a:r>
            <a:r>
              <a:rPr lang="fr-CH" dirty="0" err="1" smtClean="0"/>
              <a:t>Diabetes</a:t>
            </a:r>
            <a:r>
              <a:rPr lang="fr-CH" dirty="0" smtClean="0"/>
              <a:t> and </a:t>
            </a:r>
            <a:r>
              <a:rPr lang="fr-CH" dirty="0" err="1" smtClean="0"/>
              <a:t>Endocrinol</a:t>
            </a:r>
            <a:r>
              <a:rPr lang="fr-CH" dirty="0" smtClean="0"/>
              <a:t>, 2016</a:t>
            </a:r>
            <a:endParaRPr lang="fr-CH" dirty="0"/>
          </a:p>
        </p:txBody>
      </p:sp>
    </p:spTree>
    <p:extLst>
      <p:ext uri="{BB962C8B-B14F-4D97-AF65-F5344CB8AC3E}">
        <p14:creationId xmlns:p14="http://schemas.microsoft.com/office/powerpoint/2010/main" val="13552504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CH" sz="3600" b="1" dirty="0" smtClean="0">
                <a:solidFill>
                  <a:schemeClr val="tx2"/>
                </a:solidFill>
              </a:rPr>
              <a:t>Senseurs glycémiques disponibles en Suisse en 2017</a:t>
            </a:r>
            <a:endParaRPr lang="fr-CH" sz="3600" b="1" dirty="0">
              <a:solidFill>
                <a:schemeClr val="tx2"/>
              </a:solidFill>
            </a:endParaRPr>
          </a:p>
        </p:txBody>
      </p:sp>
      <p:sp>
        <p:nvSpPr>
          <p:cNvPr id="3" name="Espace réservé du contenu 2"/>
          <p:cNvSpPr>
            <a:spLocks noGrp="1"/>
          </p:cNvSpPr>
          <p:nvPr>
            <p:ph idx="1"/>
          </p:nvPr>
        </p:nvSpPr>
        <p:spPr/>
        <p:txBody>
          <a:bodyPr>
            <a:normAutofit/>
          </a:bodyPr>
          <a:lstStyle/>
          <a:p>
            <a:r>
              <a:rPr lang="fr-CH" sz="3600" dirty="0" err="1" smtClean="0"/>
              <a:t>Dexcom</a:t>
            </a:r>
            <a:r>
              <a:rPr lang="fr-CH" sz="3600" dirty="0" smtClean="0"/>
              <a:t> G4 et G5</a:t>
            </a:r>
          </a:p>
          <a:p>
            <a:r>
              <a:rPr lang="fr-CH" sz="3600" dirty="0" err="1" smtClean="0"/>
              <a:t>Medtronic</a:t>
            </a:r>
            <a:r>
              <a:rPr lang="fr-CH" sz="3600" dirty="0" smtClean="0"/>
              <a:t> </a:t>
            </a:r>
            <a:r>
              <a:rPr lang="fr-CH" sz="2000" dirty="0" smtClean="0"/>
              <a:t>(</a:t>
            </a:r>
            <a:r>
              <a:rPr lang="fr-CH" sz="2000" dirty="0" err="1" smtClean="0"/>
              <a:t>connect</a:t>
            </a:r>
            <a:r>
              <a:rPr lang="fr-CH" sz="2000" dirty="0" smtClean="0"/>
              <a:t> et </a:t>
            </a:r>
            <a:r>
              <a:rPr lang="fr-CH" sz="2000" dirty="0" err="1" smtClean="0"/>
              <a:t>minilink</a:t>
            </a:r>
            <a:r>
              <a:rPr lang="fr-CH" sz="2000" dirty="0" smtClean="0"/>
              <a:t> 2)</a:t>
            </a:r>
            <a:endParaRPr lang="fr-CH" sz="3600" dirty="0" smtClean="0"/>
          </a:p>
          <a:p>
            <a:r>
              <a:rPr lang="fr-CH" sz="3600" dirty="0" err="1" smtClean="0"/>
              <a:t>Eversense</a:t>
            </a:r>
            <a:endParaRPr lang="fr-CH" sz="3600" dirty="0" smtClean="0"/>
          </a:p>
          <a:p>
            <a:r>
              <a:rPr lang="fr-CH" sz="3600" dirty="0" smtClean="0"/>
              <a:t>Freestyle libre</a:t>
            </a:r>
          </a:p>
        </p:txBody>
      </p:sp>
      <p:pic>
        <p:nvPicPr>
          <p:cNvPr id="5" name="Image 4" descr="Capture d’écran 2017-04-27 à 00.13.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125" y="4124242"/>
            <a:ext cx="4309692" cy="1868336"/>
          </a:xfrm>
          <a:prstGeom prst="rect">
            <a:avLst/>
          </a:prstGeom>
        </p:spPr>
      </p:pic>
      <p:sp>
        <p:nvSpPr>
          <p:cNvPr id="6" name="ZoneTexte 5"/>
          <p:cNvSpPr txBox="1"/>
          <p:nvPr/>
        </p:nvSpPr>
        <p:spPr>
          <a:xfrm>
            <a:off x="624988" y="5992578"/>
            <a:ext cx="3246352" cy="369332"/>
          </a:xfrm>
          <a:prstGeom prst="rect">
            <a:avLst/>
          </a:prstGeom>
          <a:noFill/>
        </p:spPr>
        <p:txBody>
          <a:bodyPr wrap="none" rtlCol="0">
            <a:spAutoFit/>
          </a:bodyPr>
          <a:lstStyle/>
          <a:p>
            <a:r>
              <a:rPr lang="fr-FR" dirty="0" err="1" smtClean="0"/>
              <a:t>Aleppo</a:t>
            </a:r>
            <a:r>
              <a:rPr lang="fr-FR" dirty="0" smtClean="0"/>
              <a:t> et al. </a:t>
            </a:r>
            <a:r>
              <a:rPr lang="fr-FR" dirty="0" err="1" smtClean="0"/>
              <a:t>Diabetes</a:t>
            </a:r>
            <a:r>
              <a:rPr lang="fr-FR" dirty="0" smtClean="0"/>
              <a:t> Care 2017</a:t>
            </a:r>
            <a:endParaRPr lang="fr-FR" dirty="0"/>
          </a:p>
        </p:txBody>
      </p:sp>
      <p:pic>
        <p:nvPicPr>
          <p:cNvPr id="7" name="Image 6" descr="Capture d’écran 2015-11-13 à 23.21.2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7030" y="1417638"/>
            <a:ext cx="564279" cy="925556"/>
          </a:xfrm>
          <a:prstGeom prst="rect">
            <a:avLst/>
          </a:prstGeom>
        </p:spPr>
      </p:pic>
      <p:pic>
        <p:nvPicPr>
          <p:cNvPr id="8" name="Image 7" descr="imagesCALG98O9.jpg"/>
          <p:cNvPicPr>
            <a:picLocks noChangeAspect="1"/>
          </p:cNvPicPr>
          <p:nvPr/>
        </p:nvPicPr>
        <p:blipFill>
          <a:blip r:embed="rId4" cstate="print"/>
          <a:stretch>
            <a:fillRect/>
          </a:stretch>
        </p:blipFill>
        <p:spPr>
          <a:xfrm>
            <a:off x="5223148" y="1625729"/>
            <a:ext cx="1067113" cy="577291"/>
          </a:xfrm>
          <a:prstGeom prst="rect">
            <a:avLst/>
          </a:prstGeom>
        </p:spPr>
      </p:pic>
      <p:pic>
        <p:nvPicPr>
          <p:cNvPr id="9" name="Picture 2" descr="Image associée"/>
          <p:cNvPicPr>
            <a:picLocks noChangeAspect="1" noChangeArrowheads="1"/>
          </p:cNvPicPr>
          <p:nvPr/>
        </p:nvPicPr>
        <p:blipFill>
          <a:blip r:embed="rId5"/>
          <a:srcRect l="8855" r="54107"/>
          <a:stretch>
            <a:fillRect/>
          </a:stretch>
        </p:blipFill>
        <p:spPr bwMode="auto">
          <a:xfrm>
            <a:off x="7213748" y="1466122"/>
            <a:ext cx="485820" cy="736898"/>
          </a:xfrm>
          <a:prstGeom prst="rect">
            <a:avLst/>
          </a:prstGeom>
          <a:noFill/>
        </p:spPr>
      </p:pic>
      <p:pic>
        <p:nvPicPr>
          <p:cNvPr id="10" name="Picture 2" descr="http://www.mobihealthnews.com/sites/default/files/Medtronic%20Guardian.jpeg"/>
          <p:cNvPicPr>
            <a:picLocks noChangeAspect="1" noChangeArrowheads="1"/>
          </p:cNvPicPr>
          <p:nvPr/>
        </p:nvPicPr>
        <p:blipFill>
          <a:blip r:embed="rId6"/>
          <a:srcRect/>
          <a:stretch>
            <a:fillRect/>
          </a:stretch>
        </p:blipFill>
        <p:spPr bwMode="auto">
          <a:xfrm>
            <a:off x="5469245" y="2343194"/>
            <a:ext cx="574832" cy="896739"/>
          </a:xfrm>
          <a:prstGeom prst="rect">
            <a:avLst/>
          </a:prstGeom>
          <a:noFill/>
        </p:spPr>
      </p:pic>
      <p:sp>
        <p:nvSpPr>
          <p:cNvPr id="11" name="ZoneTexte 10"/>
          <p:cNvSpPr txBox="1"/>
          <p:nvPr/>
        </p:nvSpPr>
        <p:spPr>
          <a:xfrm>
            <a:off x="4483817" y="4507498"/>
            <a:ext cx="4410018" cy="2031325"/>
          </a:xfrm>
          <a:prstGeom prst="rect">
            <a:avLst/>
          </a:prstGeom>
          <a:noFill/>
        </p:spPr>
        <p:txBody>
          <a:bodyPr wrap="square" rtlCol="0">
            <a:spAutoFit/>
          </a:bodyPr>
          <a:lstStyle/>
          <a:p>
            <a:r>
              <a:rPr lang="fr-FR" sz="1200" dirty="0" smtClean="0"/>
              <a:t>Eléments sur lesquels la FDA s’est basée pour donner son accord:</a:t>
            </a:r>
          </a:p>
          <a:p>
            <a:pPr marL="285750" indent="-285750">
              <a:buFontTx/>
              <a:buChar char="-"/>
            </a:pPr>
            <a:r>
              <a:rPr lang="fr-FR" sz="1200" dirty="0" smtClean="0"/>
              <a:t>Etude de fiabilité entre G5 et glycémie veineuse (44 patients)</a:t>
            </a:r>
          </a:p>
          <a:p>
            <a:pPr marL="285750" indent="-285750">
              <a:buFontTx/>
              <a:buChar char="-"/>
            </a:pPr>
            <a:r>
              <a:rPr lang="fr-FR" sz="1200" dirty="0" smtClean="0"/>
              <a:t>Retour des patients</a:t>
            </a:r>
          </a:p>
          <a:p>
            <a:pPr marL="285750" indent="-285750">
              <a:buFontTx/>
              <a:buChar char="-"/>
            </a:pPr>
            <a:r>
              <a:rPr lang="fr-FR" sz="1200" dirty="0" smtClean="0"/>
              <a:t>Avis d’experts</a:t>
            </a:r>
          </a:p>
          <a:p>
            <a:pPr marL="285750" indent="-285750">
              <a:buFontTx/>
              <a:buChar char="-"/>
            </a:pPr>
            <a:endParaRPr lang="fr-FR" sz="1200" dirty="0"/>
          </a:p>
          <a:p>
            <a:r>
              <a:rPr lang="fr-FR" sz="1200" dirty="0" smtClean="0"/>
              <a:t>Dangers: vrai vie et erreurs </a:t>
            </a:r>
            <a:r>
              <a:rPr lang="fr-FR" sz="1200" dirty="0" smtClean="0">
                <a:sym typeface="Wingdings"/>
              </a:rPr>
              <a:t> ca arrive ! (100 cas rapportés) </a:t>
            </a:r>
          </a:p>
          <a:p>
            <a:r>
              <a:rPr lang="fr-FR" sz="1200" dirty="0" smtClean="0">
                <a:sym typeface="Wingdings"/>
              </a:rPr>
              <a:t>Situations pour lesquelles il existe un risque faible d’erreur: </a:t>
            </a:r>
          </a:p>
          <a:p>
            <a:r>
              <a:rPr lang="fr-FR" sz="1200" dirty="0">
                <a:sym typeface="Wingdings"/>
              </a:rPr>
              <a:t>	</a:t>
            </a:r>
            <a:r>
              <a:rPr lang="fr-FR" sz="1200" dirty="0" smtClean="0">
                <a:sym typeface="Wingdings"/>
              </a:rPr>
              <a:t>Activité physique, </a:t>
            </a:r>
            <a:r>
              <a:rPr lang="fr-FR" sz="1200" dirty="0" err="1" smtClean="0">
                <a:sym typeface="Wingdings"/>
              </a:rPr>
              <a:t>resucrage</a:t>
            </a:r>
            <a:r>
              <a:rPr lang="fr-FR" sz="1200" dirty="0" smtClean="0">
                <a:sym typeface="Wingdings"/>
              </a:rPr>
              <a:t>, suivi </a:t>
            </a:r>
            <a:r>
              <a:rPr lang="fr-FR" sz="1200" dirty="0" err="1" smtClean="0">
                <a:sym typeface="Wingdings"/>
              </a:rPr>
              <a:t>post-prandial</a:t>
            </a:r>
            <a:r>
              <a:rPr lang="fr-FR" sz="1200" dirty="0" smtClean="0">
                <a:sym typeface="Wingdings"/>
              </a:rPr>
              <a:t>, etc.</a:t>
            </a:r>
          </a:p>
          <a:p>
            <a:r>
              <a:rPr lang="fr-FR" sz="1200" b="1" dirty="0" smtClean="0">
                <a:sym typeface="Wingdings"/>
              </a:rPr>
              <a:t>RISQUE MAXIMAL: lors d’ajout d’insuline de correction !</a:t>
            </a:r>
          </a:p>
          <a:p>
            <a:r>
              <a:rPr lang="fr-FR" dirty="0">
                <a:sym typeface="Wingdings"/>
              </a:rPr>
              <a:t>	</a:t>
            </a:r>
            <a:endParaRPr lang="fr-FR" dirty="0"/>
          </a:p>
        </p:txBody>
      </p:sp>
      <p:pic>
        <p:nvPicPr>
          <p:cNvPr id="12" name="Image 11" descr="Capture d’écran 2015-11-14 à 00.11.20.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34976" y="3640609"/>
            <a:ext cx="840910" cy="736898"/>
          </a:xfrm>
          <a:prstGeom prst="rect">
            <a:avLst/>
          </a:prstGeom>
        </p:spPr>
      </p:pic>
      <p:pic>
        <p:nvPicPr>
          <p:cNvPr id="13" name="Image 12" descr="Capture d’écran 2015-11-14 à 00.06.20.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44077" y="3640609"/>
            <a:ext cx="987232" cy="736898"/>
          </a:xfrm>
          <a:prstGeom prst="rect">
            <a:avLst/>
          </a:prstGeom>
        </p:spPr>
      </p:pic>
      <p:pic>
        <p:nvPicPr>
          <p:cNvPr id="14" name="Picture 2" descr="Eversense-System (PRNewsFoto/Roche Diabetes Care)"/>
          <p:cNvPicPr>
            <a:picLocks noChangeAspect="1" noChangeArrowheads="1"/>
          </p:cNvPicPr>
          <p:nvPr/>
        </p:nvPicPr>
        <p:blipFill>
          <a:blip r:embed="rId9"/>
          <a:srcRect/>
          <a:stretch>
            <a:fillRect/>
          </a:stretch>
        </p:blipFill>
        <p:spPr bwMode="auto">
          <a:xfrm>
            <a:off x="3506143" y="2838121"/>
            <a:ext cx="1528833" cy="1112990"/>
          </a:xfrm>
          <a:prstGeom prst="rect">
            <a:avLst/>
          </a:prstGeom>
          <a:noFill/>
        </p:spPr>
      </p:pic>
      <p:pic>
        <p:nvPicPr>
          <p:cNvPr id="15" name="Picture 8" descr="Résultat de recherche d'images pour &quot;640g medtronic&quot;"/>
          <p:cNvPicPr>
            <a:picLocks noChangeAspect="1" noChangeArrowheads="1"/>
          </p:cNvPicPr>
          <p:nvPr/>
        </p:nvPicPr>
        <p:blipFill>
          <a:blip r:embed="rId10" cstate="print"/>
          <a:srcRect/>
          <a:stretch>
            <a:fillRect/>
          </a:stretch>
        </p:blipFill>
        <p:spPr bwMode="auto">
          <a:xfrm>
            <a:off x="6098132" y="2348880"/>
            <a:ext cx="1115616" cy="942582"/>
          </a:xfrm>
          <a:prstGeom prst="rect">
            <a:avLst/>
          </a:prstGeom>
          <a:noFill/>
        </p:spPr>
      </p:pic>
    </p:spTree>
    <p:extLst>
      <p:ext uri="{BB962C8B-B14F-4D97-AF65-F5344CB8AC3E}">
        <p14:creationId xmlns:p14="http://schemas.microsoft.com/office/powerpoint/2010/main" val="10469514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sz="3600" b="1" dirty="0" smtClean="0">
                <a:solidFill>
                  <a:schemeClr val="tx2"/>
                </a:solidFill>
              </a:rPr>
              <a:t>Incidence du diabète de type 1</a:t>
            </a:r>
            <a:endParaRPr lang="fr-CH" b="1" dirty="0">
              <a:solidFill>
                <a:schemeClr val="tx2"/>
              </a:solidFill>
            </a:endParaRPr>
          </a:p>
        </p:txBody>
      </p:sp>
      <p:pic>
        <p:nvPicPr>
          <p:cNvPr id="181250" name="Picture 2"/>
          <p:cNvPicPr>
            <a:picLocks noChangeAspect="1" noChangeArrowheads="1"/>
          </p:cNvPicPr>
          <p:nvPr/>
        </p:nvPicPr>
        <p:blipFill>
          <a:blip r:embed="rId2"/>
          <a:srcRect/>
          <a:stretch>
            <a:fillRect/>
          </a:stretch>
        </p:blipFill>
        <p:spPr bwMode="auto">
          <a:xfrm>
            <a:off x="984738" y="1448636"/>
            <a:ext cx="6863862" cy="3950711"/>
          </a:xfrm>
          <a:prstGeom prst="rect">
            <a:avLst/>
          </a:prstGeom>
          <a:noFill/>
          <a:ln w="9525">
            <a:noFill/>
            <a:miter lim="800000"/>
            <a:headEnd/>
            <a:tailEnd/>
          </a:ln>
        </p:spPr>
      </p:pic>
      <p:sp>
        <p:nvSpPr>
          <p:cNvPr id="7" name="Rectangle 6"/>
          <p:cNvSpPr/>
          <p:nvPr/>
        </p:nvSpPr>
        <p:spPr>
          <a:xfrm>
            <a:off x="1423357" y="5402919"/>
            <a:ext cx="6625087" cy="646331"/>
          </a:xfrm>
          <a:prstGeom prst="rect">
            <a:avLst/>
          </a:prstGeom>
        </p:spPr>
        <p:txBody>
          <a:bodyPr wrap="square">
            <a:spAutoFit/>
          </a:bodyPr>
          <a:lstStyle/>
          <a:p>
            <a:pPr algn="ctr"/>
            <a:r>
              <a:rPr lang="fr-CH" b="1" dirty="0" smtClean="0"/>
              <a:t>Selon la région l’incidence varie entre </a:t>
            </a:r>
          </a:p>
          <a:p>
            <a:pPr algn="ctr"/>
            <a:r>
              <a:rPr lang="fr-CH" b="1" dirty="0" smtClean="0"/>
              <a:t> 0.1-60/100’000/année</a:t>
            </a:r>
            <a:endParaRPr lang="fr-CH" dirty="0"/>
          </a:p>
        </p:txBody>
      </p:sp>
      <p:grpSp>
        <p:nvGrpSpPr>
          <p:cNvPr id="3" name="Groupe 9"/>
          <p:cNvGrpSpPr/>
          <p:nvPr/>
        </p:nvGrpSpPr>
        <p:grpSpPr>
          <a:xfrm>
            <a:off x="1716657" y="2253509"/>
            <a:ext cx="5074991" cy="400110"/>
            <a:chOff x="1716657" y="2253509"/>
            <a:chExt cx="5074991" cy="400110"/>
          </a:xfrm>
        </p:grpSpPr>
        <p:sp>
          <p:nvSpPr>
            <p:cNvPr id="8" name="ZoneTexte 7"/>
            <p:cNvSpPr txBox="1"/>
            <p:nvPr/>
          </p:nvSpPr>
          <p:spPr>
            <a:xfrm>
              <a:off x="1855046" y="2253509"/>
              <a:ext cx="4936602" cy="400110"/>
            </a:xfrm>
            <a:prstGeom prst="rect">
              <a:avLst/>
            </a:prstGeom>
            <a:noFill/>
          </p:spPr>
          <p:txBody>
            <a:bodyPr wrap="square" rtlCol="0">
              <a:spAutoFit/>
            </a:bodyPr>
            <a:lstStyle/>
            <a:p>
              <a:r>
                <a:rPr lang="fr-CH" sz="2000" b="1" dirty="0" smtClean="0"/>
                <a:t>Incidence 20-</a:t>
              </a:r>
              <a:r>
                <a:rPr lang="fr-CH" sz="2000" b="1" dirty="0"/>
                <a:t>3</a:t>
              </a:r>
              <a:r>
                <a:rPr lang="fr-CH" sz="2000" b="1" dirty="0" smtClean="0"/>
                <a:t>5 cas/100’000/année</a:t>
              </a:r>
              <a:endParaRPr lang="fr-CH" sz="2000" b="1" dirty="0" smtClean="0">
                <a:sym typeface="Wingdings" pitchFamily="2" charset="2"/>
              </a:endParaRPr>
            </a:p>
          </p:txBody>
        </p:sp>
        <p:pic>
          <p:nvPicPr>
            <p:cNvPr id="9" name="Image 8"/>
            <p:cNvPicPr>
              <a:picLocks noChangeAspect="1"/>
            </p:cNvPicPr>
            <p:nvPr/>
          </p:nvPicPr>
          <p:blipFill>
            <a:blip r:embed="rId3"/>
            <a:stretch>
              <a:fillRect/>
            </a:stretch>
          </p:blipFill>
          <p:spPr>
            <a:xfrm>
              <a:off x="1716657" y="2391525"/>
              <a:ext cx="120381" cy="152381"/>
            </a:xfrm>
            <a:prstGeom prst="rect">
              <a:avLst/>
            </a:prstGeom>
          </p:spPr>
        </p:pic>
      </p:grpSp>
      <p:sp>
        <p:nvSpPr>
          <p:cNvPr id="4" name="ZoneTexte 3"/>
          <p:cNvSpPr txBox="1"/>
          <p:nvPr/>
        </p:nvSpPr>
        <p:spPr>
          <a:xfrm>
            <a:off x="2814094" y="6355188"/>
            <a:ext cx="2716722" cy="369332"/>
          </a:xfrm>
          <a:prstGeom prst="rect">
            <a:avLst/>
          </a:prstGeom>
          <a:noFill/>
        </p:spPr>
        <p:txBody>
          <a:bodyPr wrap="none" rtlCol="0">
            <a:spAutoFit/>
          </a:bodyPr>
          <a:lstStyle/>
          <a:p>
            <a:r>
              <a:rPr lang="fr-FR" dirty="0" smtClean="0"/>
              <a:t>Atkinson et al, Lancet 2014</a:t>
            </a:r>
            <a:endParaRPr lang="fr-FR" dirty="0"/>
          </a:p>
        </p:txBody>
      </p:sp>
      <p:cxnSp>
        <p:nvCxnSpPr>
          <p:cNvPr id="11" name="Connecteur droit 10"/>
          <p:cNvCxnSpPr/>
          <p:nvPr/>
        </p:nvCxnSpPr>
        <p:spPr>
          <a:xfrm flipV="1">
            <a:off x="4278697" y="3347052"/>
            <a:ext cx="3457755" cy="1121433"/>
          </a:xfrm>
          <a:prstGeom prst="line">
            <a:avLst/>
          </a:prstGeom>
          <a:ln>
            <a:solidFill>
              <a:schemeClr val="accent6">
                <a:lumMod val="75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13" name="Connecteur droit 12"/>
          <p:cNvCxnSpPr/>
          <p:nvPr/>
        </p:nvCxnSpPr>
        <p:spPr>
          <a:xfrm>
            <a:off x="1594058" y="1417637"/>
            <a:ext cx="260988" cy="1"/>
          </a:xfrm>
          <a:prstGeom prst="line">
            <a:avLst/>
          </a:prstGeom>
          <a:ln>
            <a:solidFill>
              <a:schemeClr val="accent6">
                <a:lumMod val="75000"/>
              </a:schemeClr>
            </a:solidFill>
            <a:prstDash val="sysDash"/>
          </a:ln>
        </p:spPr>
        <p:style>
          <a:lnRef idx="2">
            <a:schemeClr val="accent1"/>
          </a:lnRef>
          <a:fillRef idx="0">
            <a:schemeClr val="accent1"/>
          </a:fillRef>
          <a:effectRef idx="1">
            <a:schemeClr val="accent1"/>
          </a:effectRef>
          <a:fontRef idx="minor">
            <a:schemeClr val="tx1"/>
          </a:fontRef>
        </p:style>
      </p:cxnSp>
      <p:sp>
        <p:nvSpPr>
          <p:cNvPr id="17" name="ZoneTexte 16"/>
          <p:cNvSpPr txBox="1"/>
          <p:nvPr/>
        </p:nvSpPr>
        <p:spPr>
          <a:xfrm>
            <a:off x="1811916" y="1276116"/>
            <a:ext cx="851515" cy="261610"/>
          </a:xfrm>
          <a:prstGeom prst="rect">
            <a:avLst/>
          </a:prstGeom>
          <a:noFill/>
        </p:spPr>
        <p:txBody>
          <a:bodyPr wrap="none" rtlCol="0">
            <a:spAutoFit/>
          </a:bodyPr>
          <a:lstStyle/>
          <a:p>
            <a:r>
              <a:rPr lang="fr-CH" sz="1100" dirty="0" err="1" smtClean="0"/>
              <a:t>Switzerland</a:t>
            </a:r>
            <a:endParaRPr lang="fr-CH" dirty="0"/>
          </a:p>
        </p:txBody>
      </p:sp>
    </p:spTree>
    <p:extLst>
      <p:ext uri="{BB962C8B-B14F-4D97-AF65-F5344CB8AC3E}">
        <p14:creationId xmlns:p14="http://schemas.microsoft.com/office/powerpoint/2010/main" val="3094382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err="1" smtClean="0">
                <a:solidFill>
                  <a:srgbClr val="1F497D"/>
                </a:solidFill>
              </a:rPr>
              <a:t>Eversense</a:t>
            </a:r>
            <a:endParaRPr lang="fr-FR" b="1" dirty="0">
              <a:solidFill>
                <a:srgbClr val="1F497D"/>
              </a:solidFill>
            </a:endParaRPr>
          </a:p>
        </p:txBody>
      </p:sp>
      <p:sp>
        <p:nvSpPr>
          <p:cNvPr id="3" name="Espace réservé du contenu 2"/>
          <p:cNvSpPr>
            <a:spLocks noGrp="1"/>
          </p:cNvSpPr>
          <p:nvPr>
            <p:ph idx="1"/>
          </p:nvPr>
        </p:nvSpPr>
        <p:spPr>
          <a:xfrm>
            <a:off x="457200" y="4750793"/>
            <a:ext cx="8229600" cy="1375370"/>
          </a:xfrm>
        </p:spPr>
        <p:txBody>
          <a:bodyPr/>
          <a:lstStyle/>
          <a:p>
            <a:pPr marL="0" indent="0">
              <a:buNone/>
            </a:pPr>
            <a:r>
              <a:rPr lang="fr-FR" dirty="0" smtClean="0"/>
              <a:t>Premier senseur glycémique dont le capteur est inséré durablement sous la peau (3 mois).</a:t>
            </a:r>
            <a:endParaRPr lang="fr-FR" dirty="0"/>
          </a:p>
        </p:txBody>
      </p:sp>
      <p:pic>
        <p:nvPicPr>
          <p:cNvPr id="4" name="Image 3" descr="IMG_3769.JPG"/>
          <p:cNvPicPr>
            <a:picLocks noChangeAspect="1"/>
          </p:cNvPicPr>
          <p:nvPr/>
        </p:nvPicPr>
        <p:blipFill rotWithShape="1">
          <a:blip r:embed="rId2">
            <a:extLst>
              <a:ext uri="{28A0092B-C50C-407E-A947-70E740481C1C}">
                <a14:useLocalDpi xmlns:a14="http://schemas.microsoft.com/office/drawing/2010/main" val="0"/>
              </a:ext>
            </a:extLst>
          </a:blip>
          <a:srcRect l="40993" t="19019" r="4675"/>
          <a:stretch/>
        </p:blipFill>
        <p:spPr>
          <a:xfrm rot="5400000">
            <a:off x="575920" y="1895439"/>
            <a:ext cx="2014164" cy="2251607"/>
          </a:xfrm>
          <a:prstGeom prst="rect">
            <a:avLst/>
          </a:prstGeom>
        </p:spPr>
      </p:pic>
      <p:pic>
        <p:nvPicPr>
          <p:cNvPr id="5" name="Image 4" descr="IMG_3765.JPG"/>
          <p:cNvPicPr>
            <a:picLocks noChangeAspect="1"/>
          </p:cNvPicPr>
          <p:nvPr/>
        </p:nvPicPr>
        <p:blipFill rotWithShape="1">
          <a:blip r:embed="rId3">
            <a:extLst>
              <a:ext uri="{28A0092B-C50C-407E-A947-70E740481C1C}">
                <a14:useLocalDpi xmlns:a14="http://schemas.microsoft.com/office/drawing/2010/main" val="0"/>
              </a:ext>
            </a:extLst>
          </a:blip>
          <a:srcRect l="21214" r="11507"/>
          <a:stretch/>
        </p:blipFill>
        <p:spPr>
          <a:xfrm rot="5400000">
            <a:off x="6303663" y="1900466"/>
            <a:ext cx="2012399" cy="2243319"/>
          </a:xfrm>
          <a:prstGeom prst="rect">
            <a:avLst/>
          </a:prstGeom>
        </p:spPr>
      </p:pic>
      <p:pic>
        <p:nvPicPr>
          <p:cNvPr id="6" name="Image 5"/>
          <p:cNvPicPr>
            <a:picLocks noChangeAspect="1"/>
          </p:cNvPicPr>
          <p:nvPr/>
        </p:nvPicPr>
        <p:blipFill rotWithShape="1">
          <a:blip r:embed="rId4"/>
          <a:srcRect l="38716" t="24974" r="32878" b="30726"/>
          <a:stretch/>
        </p:blipFill>
        <p:spPr>
          <a:xfrm>
            <a:off x="3713398" y="2250477"/>
            <a:ext cx="1519991" cy="1777848"/>
          </a:xfrm>
          <a:prstGeom prst="rect">
            <a:avLst/>
          </a:prstGeom>
        </p:spPr>
      </p:pic>
    </p:spTree>
    <p:extLst>
      <p:ext uri="{BB962C8B-B14F-4D97-AF65-F5344CB8AC3E}">
        <p14:creationId xmlns:p14="http://schemas.microsoft.com/office/powerpoint/2010/main" val="2547864362"/>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err="1" smtClean="0">
                <a:solidFill>
                  <a:schemeClr val="tx2"/>
                </a:solidFill>
              </a:rPr>
              <a:t>Eversense</a:t>
            </a:r>
            <a:endParaRPr lang="fr-FR" b="1" dirty="0">
              <a:solidFill>
                <a:schemeClr val="tx2"/>
              </a:solidFill>
            </a:endParaRPr>
          </a:p>
        </p:txBody>
      </p:sp>
      <p:sp>
        <p:nvSpPr>
          <p:cNvPr id="3" name="Espace réservé du contenu 2"/>
          <p:cNvSpPr>
            <a:spLocks noGrp="1"/>
          </p:cNvSpPr>
          <p:nvPr>
            <p:ph idx="1"/>
          </p:nvPr>
        </p:nvSpPr>
        <p:spPr>
          <a:xfrm>
            <a:off x="2296317" y="4876764"/>
            <a:ext cx="4885240" cy="1311577"/>
          </a:xfrm>
        </p:spPr>
        <p:txBody>
          <a:bodyPr>
            <a:noAutofit/>
          </a:bodyPr>
          <a:lstStyle/>
          <a:p>
            <a:r>
              <a:rPr lang="fr-FR" sz="2400" dirty="0" smtClean="0"/>
              <a:t>Transmetteur collé sur la peau</a:t>
            </a:r>
          </a:p>
          <a:p>
            <a:r>
              <a:rPr lang="fr-FR" sz="2400" dirty="0" smtClean="0"/>
              <a:t>Capteur sous-cutané</a:t>
            </a:r>
          </a:p>
          <a:p>
            <a:r>
              <a:rPr lang="fr-FR" sz="2400" dirty="0" smtClean="0"/>
              <a:t>Receveur : </a:t>
            </a:r>
            <a:r>
              <a:rPr lang="fr-FR" sz="2400" dirty="0" err="1" smtClean="0"/>
              <a:t>smartphone</a:t>
            </a:r>
            <a:endParaRPr lang="fr-FR" sz="2400" dirty="0"/>
          </a:p>
        </p:txBody>
      </p:sp>
      <p:pic>
        <p:nvPicPr>
          <p:cNvPr id="4" name="Image 3" descr="IMG_3740.JPG"/>
          <p:cNvPicPr>
            <a:picLocks noChangeAspect="1"/>
          </p:cNvPicPr>
          <p:nvPr/>
        </p:nvPicPr>
        <p:blipFill rotWithShape="1">
          <a:blip r:embed="rId2">
            <a:extLst>
              <a:ext uri="{28A0092B-C50C-407E-A947-70E740481C1C}">
                <a14:useLocalDpi xmlns:a14="http://schemas.microsoft.com/office/drawing/2010/main" val="0"/>
              </a:ext>
            </a:extLst>
          </a:blip>
          <a:srcRect l="16942" t="26910"/>
          <a:stretch/>
        </p:blipFill>
        <p:spPr>
          <a:xfrm rot="5400000">
            <a:off x="-90071" y="1916379"/>
            <a:ext cx="2933672" cy="1936190"/>
          </a:xfrm>
          <a:prstGeom prst="rect">
            <a:avLst/>
          </a:prstGeom>
        </p:spPr>
      </p:pic>
      <p:pic>
        <p:nvPicPr>
          <p:cNvPr id="5" name="Image 4" descr="IMG_3771.JPG"/>
          <p:cNvPicPr>
            <a:picLocks noChangeAspect="1"/>
          </p:cNvPicPr>
          <p:nvPr/>
        </p:nvPicPr>
        <p:blipFill rotWithShape="1">
          <a:blip r:embed="rId3">
            <a:extLst>
              <a:ext uri="{28A0092B-C50C-407E-A947-70E740481C1C}">
                <a14:useLocalDpi xmlns:a14="http://schemas.microsoft.com/office/drawing/2010/main" val="0"/>
              </a:ext>
            </a:extLst>
          </a:blip>
          <a:srcRect l="11567" t="20449" r="5528" b="14375"/>
          <a:stretch/>
        </p:blipFill>
        <p:spPr>
          <a:xfrm rot="16200000">
            <a:off x="2583783" y="2019611"/>
            <a:ext cx="2933669" cy="1729724"/>
          </a:xfrm>
          <a:prstGeom prst="rect">
            <a:avLst/>
          </a:prstGeom>
        </p:spPr>
      </p:pic>
      <p:pic>
        <p:nvPicPr>
          <p:cNvPr id="6" name="Image 5" descr="IMG_3850.JPG"/>
          <p:cNvPicPr>
            <a:picLocks noChangeAspect="1"/>
          </p:cNvPicPr>
          <p:nvPr/>
        </p:nvPicPr>
        <p:blipFill rotWithShape="1">
          <a:blip r:embed="rId4">
            <a:extLst>
              <a:ext uri="{28A0092B-C50C-407E-A947-70E740481C1C}">
                <a14:useLocalDpi xmlns:a14="http://schemas.microsoft.com/office/drawing/2010/main" val="0"/>
              </a:ext>
            </a:extLst>
          </a:blip>
          <a:srcRect l="16837" t="28203" r="4155" b="14813"/>
          <a:stretch/>
        </p:blipFill>
        <p:spPr>
          <a:xfrm>
            <a:off x="5342440" y="2183898"/>
            <a:ext cx="3065334" cy="1658130"/>
          </a:xfrm>
          <a:prstGeom prst="rect">
            <a:avLst/>
          </a:prstGeom>
        </p:spPr>
      </p:pic>
    </p:spTree>
    <p:extLst>
      <p:ext uri="{BB962C8B-B14F-4D97-AF65-F5344CB8AC3E}">
        <p14:creationId xmlns:p14="http://schemas.microsoft.com/office/powerpoint/2010/main" val="328207198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05305"/>
            <a:ext cx="8229600" cy="1143000"/>
          </a:xfrm>
        </p:spPr>
        <p:txBody>
          <a:bodyPr>
            <a:noAutofit/>
          </a:bodyPr>
          <a:lstStyle/>
          <a:p>
            <a:r>
              <a:rPr lang="fr-CH" sz="3600" b="1" dirty="0">
                <a:solidFill>
                  <a:schemeClr val="tx2"/>
                </a:solidFill>
              </a:rPr>
              <a:t>Ressentis et réalités des tracés </a:t>
            </a:r>
            <a:br>
              <a:rPr lang="fr-CH" sz="3600" b="1" dirty="0">
                <a:solidFill>
                  <a:schemeClr val="tx2"/>
                </a:solidFill>
              </a:rPr>
            </a:br>
            <a:r>
              <a:rPr lang="fr-CH" sz="3600" b="1" dirty="0">
                <a:solidFill>
                  <a:schemeClr val="tx2"/>
                </a:solidFill>
              </a:rPr>
              <a:t>de la glycémie en continu</a:t>
            </a:r>
            <a:endParaRPr lang="fr-FR" sz="3600" dirty="0"/>
          </a:p>
        </p:txBody>
      </p:sp>
      <p:pic>
        <p:nvPicPr>
          <p:cNvPr id="4" name="Image 3" descr="Capture d’écran 2017-01-19 à 21.47.38.png"/>
          <p:cNvPicPr>
            <a:picLocks noChangeAspect="1"/>
          </p:cNvPicPr>
          <p:nvPr/>
        </p:nvPicPr>
        <p:blipFill rotWithShape="1">
          <a:blip r:embed="rId2">
            <a:extLst>
              <a:ext uri="{28A0092B-C50C-407E-A947-70E740481C1C}">
                <a14:useLocalDpi xmlns:a14="http://schemas.microsoft.com/office/drawing/2010/main" val="0"/>
              </a:ext>
            </a:extLst>
          </a:blip>
          <a:srcRect t="3725"/>
          <a:stretch/>
        </p:blipFill>
        <p:spPr>
          <a:xfrm>
            <a:off x="465663" y="1566347"/>
            <a:ext cx="8223250" cy="3162397"/>
          </a:xfrm>
          <a:prstGeom prst="rect">
            <a:avLst/>
          </a:prstGeom>
        </p:spPr>
      </p:pic>
      <p:sp>
        <p:nvSpPr>
          <p:cNvPr id="5" name="Rectangle 4"/>
          <p:cNvSpPr/>
          <p:nvPr/>
        </p:nvSpPr>
        <p:spPr>
          <a:xfrm>
            <a:off x="3344329" y="1566347"/>
            <a:ext cx="825500" cy="179917"/>
          </a:xfrm>
          <a:prstGeom prst="rect">
            <a:avLst/>
          </a:prstGeom>
          <a:ln>
            <a:solidFill>
              <a:srgbClr val="FFFFFF"/>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pic>
        <p:nvPicPr>
          <p:cNvPr id="6" name="Image 5" descr="Capture d’écran 2017-01-19 à 21.51.4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1917" y="4917285"/>
            <a:ext cx="7143750" cy="1792547"/>
          </a:xfrm>
          <a:prstGeom prst="rect">
            <a:avLst/>
          </a:prstGeom>
        </p:spPr>
      </p:pic>
    </p:spTree>
    <p:extLst>
      <p:ext uri="{BB962C8B-B14F-4D97-AF65-F5344CB8AC3E}">
        <p14:creationId xmlns:p14="http://schemas.microsoft.com/office/powerpoint/2010/main" val="30599240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600" b="1" dirty="0" smtClean="0">
                <a:solidFill>
                  <a:srgbClr val="1F497D"/>
                </a:solidFill>
              </a:rPr>
              <a:t>Puis-je avoir confiance en mon capteur ?</a:t>
            </a:r>
            <a:endParaRPr lang="fr-FR" sz="3600" b="1" dirty="0">
              <a:solidFill>
                <a:srgbClr val="1F497D"/>
              </a:solidFill>
            </a:endParaRPr>
          </a:p>
        </p:txBody>
      </p:sp>
      <p:pic>
        <p:nvPicPr>
          <p:cNvPr id="5" name="Image 4" descr="IMG_3743.JPG"/>
          <p:cNvPicPr>
            <a:picLocks noChangeAspect="1"/>
          </p:cNvPicPr>
          <p:nvPr/>
        </p:nvPicPr>
        <p:blipFill rotWithShape="1">
          <a:blip r:embed="rId2">
            <a:extLst>
              <a:ext uri="{28A0092B-C50C-407E-A947-70E740481C1C}">
                <a14:useLocalDpi xmlns:a14="http://schemas.microsoft.com/office/drawing/2010/main" val="0"/>
              </a:ext>
            </a:extLst>
          </a:blip>
          <a:srcRect l="12962" t="11921" r="10803" b="7273"/>
          <a:stretch/>
        </p:blipFill>
        <p:spPr>
          <a:xfrm>
            <a:off x="1554562" y="1417638"/>
            <a:ext cx="6196354" cy="4925938"/>
          </a:xfrm>
          <a:prstGeom prst="rect">
            <a:avLst/>
          </a:prstGeom>
        </p:spPr>
      </p:pic>
    </p:spTree>
    <p:extLst>
      <p:ext uri="{BB962C8B-B14F-4D97-AF65-F5344CB8AC3E}">
        <p14:creationId xmlns:p14="http://schemas.microsoft.com/office/powerpoint/2010/main" val="2896102990"/>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33815"/>
            <a:ext cx="8229600" cy="1143000"/>
          </a:xfrm>
        </p:spPr>
        <p:txBody>
          <a:bodyPr>
            <a:normAutofit/>
          </a:bodyPr>
          <a:lstStyle/>
          <a:p>
            <a:r>
              <a:rPr lang="fr-FR" b="1" dirty="0" smtClean="0">
                <a:solidFill>
                  <a:srgbClr val="1F497D"/>
                </a:solidFill>
              </a:rPr>
              <a:t>Oui, </a:t>
            </a:r>
            <a:r>
              <a:rPr lang="fr-FR" b="1" dirty="0" smtClean="0">
                <a:solidFill>
                  <a:srgbClr val="1F497D"/>
                </a:solidFill>
              </a:rPr>
              <a:t>mais attention ! </a:t>
            </a:r>
            <a:endParaRPr lang="fr-FR" b="1" dirty="0">
              <a:solidFill>
                <a:srgbClr val="1F497D"/>
              </a:solidFill>
            </a:endParaRPr>
          </a:p>
        </p:txBody>
      </p:sp>
      <p:sp>
        <p:nvSpPr>
          <p:cNvPr id="4" name="Forme libre 3"/>
          <p:cNvSpPr/>
          <p:nvPr/>
        </p:nvSpPr>
        <p:spPr>
          <a:xfrm>
            <a:off x="1160449" y="3301459"/>
            <a:ext cx="6524782" cy="1440411"/>
          </a:xfrm>
          <a:custGeom>
            <a:avLst/>
            <a:gdLst>
              <a:gd name="connsiteX0" fmla="*/ 0 w 6524782"/>
              <a:gd name="connsiteY0" fmla="*/ 1339865 h 1440411"/>
              <a:gd name="connsiteX1" fmla="*/ 372219 w 6524782"/>
              <a:gd name="connsiteY1" fmla="*/ 1055256 h 1440411"/>
              <a:gd name="connsiteX2" fmla="*/ 634962 w 6524782"/>
              <a:gd name="connsiteY2" fmla="*/ 683074 h 1440411"/>
              <a:gd name="connsiteX3" fmla="*/ 919600 w 6524782"/>
              <a:gd name="connsiteY3" fmla="*/ 26282 h 1440411"/>
              <a:gd name="connsiteX4" fmla="*/ 1335609 w 6524782"/>
              <a:gd name="connsiteY4" fmla="*/ 179533 h 1440411"/>
              <a:gd name="connsiteX5" fmla="*/ 1532667 w 6524782"/>
              <a:gd name="connsiteY5" fmla="*/ 639288 h 1440411"/>
              <a:gd name="connsiteX6" fmla="*/ 2123838 w 6524782"/>
              <a:gd name="connsiteY6" fmla="*/ 1252293 h 1440411"/>
              <a:gd name="connsiteX7" fmla="*/ 3065333 w 6524782"/>
              <a:gd name="connsiteY7" fmla="*/ 1427438 h 1440411"/>
              <a:gd name="connsiteX8" fmla="*/ 3897353 w 6524782"/>
              <a:gd name="connsiteY8" fmla="*/ 1427438 h 1440411"/>
              <a:gd name="connsiteX9" fmla="*/ 5298648 w 6524782"/>
              <a:gd name="connsiteY9" fmla="*/ 1405545 h 1440411"/>
              <a:gd name="connsiteX10" fmla="*/ 6524782 w 6524782"/>
              <a:gd name="connsiteY10" fmla="*/ 1405545 h 1440411"/>
              <a:gd name="connsiteX11" fmla="*/ 6524782 w 6524782"/>
              <a:gd name="connsiteY11" fmla="*/ 1405545 h 1440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24782" h="1440411">
                <a:moveTo>
                  <a:pt x="0" y="1339865"/>
                </a:moveTo>
                <a:cubicBezTo>
                  <a:pt x="133196" y="1252293"/>
                  <a:pt x="266392" y="1164721"/>
                  <a:pt x="372219" y="1055256"/>
                </a:cubicBezTo>
                <a:cubicBezTo>
                  <a:pt x="478046" y="945791"/>
                  <a:pt x="543732" y="854570"/>
                  <a:pt x="634962" y="683074"/>
                </a:cubicBezTo>
                <a:cubicBezTo>
                  <a:pt x="726192" y="511578"/>
                  <a:pt x="802826" y="110205"/>
                  <a:pt x="919600" y="26282"/>
                </a:cubicBezTo>
                <a:cubicBezTo>
                  <a:pt x="1036375" y="-57642"/>
                  <a:pt x="1233431" y="77365"/>
                  <a:pt x="1335609" y="179533"/>
                </a:cubicBezTo>
                <a:cubicBezTo>
                  <a:pt x="1437787" y="281701"/>
                  <a:pt x="1401296" y="460495"/>
                  <a:pt x="1532667" y="639288"/>
                </a:cubicBezTo>
                <a:cubicBezTo>
                  <a:pt x="1664039" y="818081"/>
                  <a:pt x="1868394" y="1120935"/>
                  <a:pt x="2123838" y="1252293"/>
                </a:cubicBezTo>
                <a:cubicBezTo>
                  <a:pt x="2379282" y="1383651"/>
                  <a:pt x="2769747" y="1398247"/>
                  <a:pt x="3065333" y="1427438"/>
                </a:cubicBezTo>
                <a:cubicBezTo>
                  <a:pt x="3360919" y="1456629"/>
                  <a:pt x="3897353" y="1427438"/>
                  <a:pt x="3897353" y="1427438"/>
                </a:cubicBezTo>
                <a:lnTo>
                  <a:pt x="5298648" y="1405545"/>
                </a:lnTo>
                <a:lnTo>
                  <a:pt x="6524782" y="1405545"/>
                </a:lnTo>
                <a:lnTo>
                  <a:pt x="6524782" y="1405545"/>
                </a:lnTo>
              </a:path>
            </a:pathLst>
          </a:custGeom>
          <a:ln w="38100"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dirty="0"/>
          </a:p>
        </p:txBody>
      </p:sp>
      <p:cxnSp>
        <p:nvCxnSpPr>
          <p:cNvPr id="6" name="Connecteur droit avec flèche 5"/>
          <p:cNvCxnSpPr/>
          <p:nvPr/>
        </p:nvCxnSpPr>
        <p:spPr>
          <a:xfrm flipH="1" flipV="1">
            <a:off x="3599707" y="4654298"/>
            <a:ext cx="361271" cy="948114"/>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8" name="Image 7" descr="IMG_3741.JPG"/>
          <p:cNvPicPr>
            <a:picLocks noChangeAspect="1"/>
          </p:cNvPicPr>
          <p:nvPr/>
        </p:nvPicPr>
        <p:blipFill rotWithShape="1">
          <a:blip r:embed="rId2">
            <a:extLst>
              <a:ext uri="{28A0092B-C50C-407E-A947-70E740481C1C}">
                <a14:useLocalDpi xmlns:a14="http://schemas.microsoft.com/office/drawing/2010/main" val="0"/>
              </a:ext>
            </a:extLst>
          </a:blip>
          <a:srcRect l="9757" t="10694" r="44787" b="7316"/>
          <a:stretch/>
        </p:blipFill>
        <p:spPr>
          <a:xfrm>
            <a:off x="4039654" y="1602816"/>
            <a:ext cx="1029076" cy="1392140"/>
          </a:xfrm>
          <a:prstGeom prst="rect">
            <a:avLst/>
          </a:prstGeom>
        </p:spPr>
      </p:pic>
      <p:pic>
        <p:nvPicPr>
          <p:cNvPr id="9" name="Image 8" descr="IMG_3741.JPG"/>
          <p:cNvPicPr>
            <a:picLocks noChangeAspect="1"/>
          </p:cNvPicPr>
          <p:nvPr/>
        </p:nvPicPr>
        <p:blipFill rotWithShape="1">
          <a:blip r:embed="rId2">
            <a:extLst>
              <a:ext uri="{28A0092B-C50C-407E-A947-70E740481C1C}">
                <a14:useLocalDpi xmlns:a14="http://schemas.microsoft.com/office/drawing/2010/main" val="0"/>
              </a:ext>
            </a:extLst>
          </a:blip>
          <a:srcRect l="50265" t="13331" r="13639" b="11808"/>
          <a:stretch/>
        </p:blipFill>
        <p:spPr>
          <a:xfrm>
            <a:off x="3654441" y="5602411"/>
            <a:ext cx="722542" cy="1123842"/>
          </a:xfrm>
          <a:prstGeom prst="rect">
            <a:avLst/>
          </a:prstGeom>
        </p:spPr>
      </p:pic>
      <p:pic>
        <p:nvPicPr>
          <p:cNvPr id="13" name="Image 12" descr="IMG_3743.JPG"/>
          <p:cNvPicPr>
            <a:picLocks noChangeAspect="1"/>
          </p:cNvPicPr>
          <p:nvPr/>
        </p:nvPicPr>
        <p:blipFill rotWithShape="1">
          <a:blip r:embed="rId3">
            <a:extLst>
              <a:ext uri="{28A0092B-C50C-407E-A947-70E740481C1C}">
                <a14:useLocalDpi xmlns:a14="http://schemas.microsoft.com/office/drawing/2010/main" val="0"/>
              </a:ext>
            </a:extLst>
          </a:blip>
          <a:srcRect l="16733" t="14600" r="55251" b="12212"/>
          <a:stretch/>
        </p:blipFill>
        <p:spPr>
          <a:xfrm>
            <a:off x="2490597" y="1268296"/>
            <a:ext cx="881258" cy="1726660"/>
          </a:xfrm>
          <a:prstGeom prst="rect">
            <a:avLst/>
          </a:prstGeom>
        </p:spPr>
      </p:pic>
      <p:cxnSp>
        <p:nvCxnSpPr>
          <p:cNvPr id="14" name="Connecteur droit avec flèche 13"/>
          <p:cNvCxnSpPr>
            <a:stCxn id="8" idx="2"/>
          </p:cNvCxnSpPr>
          <p:nvPr/>
        </p:nvCxnSpPr>
        <p:spPr>
          <a:xfrm flipH="1">
            <a:off x="3294042" y="2994956"/>
            <a:ext cx="1260150" cy="1495437"/>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8" name="Connecteur droit avec flèche 17"/>
          <p:cNvCxnSpPr>
            <a:stCxn id="13" idx="2"/>
          </p:cNvCxnSpPr>
          <p:nvPr/>
        </p:nvCxnSpPr>
        <p:spPr>
          <a:xfrm>
            <a:off x="2931226" y="2994956"/>
            <a:ext cx="111262" cy="1237461"/>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6" name="ZoneTexte 25"/>
          <p:cNvSpPr txBox="1"/>
          <p:nvPr/>
        </p:nvSpPr>
        <p:spPr>
          <a:xfrm>
            <a:off x="2227857" y="5122977"/>
            <a:ext cx="2273704" cy="523220"/>
          </a:xfrm>
          <a:prstGeom prst="rect">
            <a:avLst/>
          </a:prstGeom>
          <a:noFill/>
        </p:spPr>
        <p:txBody>
          <a:bodyPr wrap="none" rtlCol="0">
            <a:spAutoFit/>
          </a:bodyPr>
          <a:lstStyle/>
          <a:p>
            <a:r>
              <a:rPr lang="fr-FR" sz="2800" b="1" dirty="0" smtClean="0"/>
              <a:t>  - 10 -5  0 min </a:t>
            </a:r>
            <a:endParaRPr lang="fr-FR" sz="2800" b="1" dirty="0"/>
          </a:p>
        </p:txBody>
      </p:sp>
      <p:grpSp>
        <p:nvGrpSpPr>
          <p:cNvPr id="52" name="Grouper 51"/>
          <p:cNvGrpSpPr/>
          <p:nvPr/>
        </p:nvGrpSpPr>
        <p:grpSpPr>
          <a:xfrm>
            <a:off x="1839194" y="4947833"/>
            <a:ext cx="3229536" cy="218931"/>
            <a:chOff x="1707824" y="4947833"/>
            <a:chExt cx="3229536" cy="218931"/>
          </a:xfrm>
        </p:grpSpPr>
        <p:cxnSp>
          <p:nvCxnSpPr>
            <p:cNvPr id="23" name="Connecteur droit 22"/>
            <p:cNvCxnSpPr/>
            <p:nvPr/>
          </p:nvCxnSpPr>
          <p:spPr>
            <a:xfrm>
              <a:off x="1707824" y="5079189"/>
              <a:ext cx="3229536" cy="0"/>
            </a:xfrm>
            <a:prstGeom prst="line">
              <a:avLst/>
            </a:prstGeom>
            <a:ln>
              <a:solidFill>
                <a:srgbClr val="FF0000"/>
              </a:solidFill>
              <a:prstDash val="sysDash"/>
            </a:ln>
          </p:spPr>
          <p:style>
            <a:lnRef idx="2">
              <a:schemeClr val="accent1"/>
            </a:lnRef>
            <a:fillRef idx="0">
              <a:schemeClr val="accent1"/>
            </a:fillRef>
            <a:effectRef idx="1">
              <a:schemeClr val="accent1"/>
            </a:effectRef>
            <a:fontRef idx="minor">
              <a:schemeClr val="tx1"/>
            </a:fontRef>
          </p:style>
        </p:cxnSp>
        <p:sp>
          <p:nvSpPr>
            <p:cNvPr id="27" name="Ellipse 26"/>
            <p:cNvSpPr/>
            <p:nvPr/>
          </p:nvSpPr>
          <p:spPr>
            <a:xfrm>
              <a:off x="2792036" y="4949535"/>
              <a:ext cx="108761" cy="217229"/>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0" name="Ellipse 29"/>
            <p:cNvSpPr/>
            <p:nvPr/>
          </p:nvSpPr>
          <p:spPr>
            <a:xfrm>
              <a:off x="3097701" y="4948684"/>
              <a:ext cx="108761" cy="217229"/>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1" name="Ellipse 30"/>
            <p:cNvSpPr/>
            <p:nvPr/>
          </p:nvSpPr>
          <p:spPr>
            <a:xfrm>
              <a:off x="3403366" y="4947833"/>
              <a:ext cx="108761" cy="217229"/>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37" name="Rectangle 7"/>
          <p:cNvSpPr>
            <a:spLocks noChangeArrowheads="1"/>
          </p:cNvSpPr>
          <p:nvPr/>
        </p:nvSpPr>
        <p:spPr bwMode="auto">
          <a:xfrm>
            <a:off x="146634" y="5035405"/>
            <a:ext cx="2103118" cy="400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spcBef>
                <a:spcPct val="20000"/>
              </a:spcBef>
            </a:pPr>
            <a:r>
              <a:rPr lang="en-US" sz="2000" dirty="0" smtClean="0"/>
              <a:t>Temps (min.)</a:t>
            </a:r>
            <a:endParaRPr lang="en-US" sz="2000" dirty="0"/>
          </a:p>
        </p:txBody>
      </p:sp>
      <p:pic>
        <p:nvPicPr>
          <p:cNvPr id="38" name="Picture 3" descr="07HCI668_Medtronic_measuring_F4_C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83067" y="1289651"/>
            <a:ext cx="2170519" cy="1683412"/>
          </a:xfrm>
          <a:prstGeom prst="rect">
            <a:avLst/>
          </a:prstGeom>
          <a:noFill/>
          <a:ln w="28575">
            <a:solidFill>
              <a:srgbClr val="005074"/>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6" name="Rectangle 6"/>
          <p:cNvSpPr>
            <a:spLocks noChangeArrowheads="1"/>
          </p:cNvSpPr>
          <p:nvPr/>
        </p:nvSpPr>
        <p:spPr bwMode="auto">
          <a:xfrm>
            <a:off x="6173133" y="2024365"/>
            <a:ext cx="2250927" cy="400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20000"/>
              </a:spcBef>
            </a:pPr>
            <a:r>
              <a:rPr lang="en-US" sz="2000" dirty="0" err="1" smtClean="0"/>
              <a:t>Tissu</a:t>
            </a:r>
            <a:r>
              <a:rPr lang="en-US" sz="2000" dirty="0" smtClean="0"/>
              <a:t> Sous-</a:t>
            </a:r>
            <a:r>
              <a:rPr lang="en-US" sz="2000" dirty="0" err="1" smtClean="0"/>
              <a:t>cutané</a:t>
            </a:r>
            <a:endParaRPr lang="en-US" sz="2000" dirty="0"/>
          </a:p>
        </p:txBody>
      </p:sp>
      <p:sp>
        <p:nvSpPr>
          <p:cNvPr id="39" name="ZoneTexte 38"/>
          <p:cNvSpPr txBox="1"/>
          <p:nvPr/>
        </p:nvSpPr>
        <p:spPr>
          <a:xfrm>
            <a:off x="7028370" y="2870655"/>
            <a:ext cx="832021" cy="923330"/>
          </a:xfrm>
          <a:prstGeom prst="rect">
            <a:avLst/>
          </a:prstGeom>
          <a:noFill/>
        </p:spPr>
        <p:txBody>
          <a:bodyPr wrap="square" rtlCol="0">
            <a:spAutoFit/>
          </a:bodyPr>
          <a:lstStyle/>
          <a:p>
            <a:r>
              <a:rPr lang="fr-FR" sz="5400" b="1" dirty="0" smtClean="0"/>
              <a:t>≠</a:t>
            </a:r>
            <a:endParaRPr lang="fr-FR" sz="5400" b="1" dirty="0"/>
          </a:p>
        </p:txBody>
      </p:sp>
      <p:pic>
        <p:nvPicPr>
          <p:cNvPr id="40" name="Image 39" descr="Capture d’écran 2017-11-12 à 16.23.25.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38554" y="3949106"/>
            <a:ext cx="2748246" cy="1585527"/>
          </a:xfrm>
          <a:prstGeom prst="rect">
            <a:avLst/>
          </a:prstGeom>
        </p:spPr>
      </p:pic>
      <p:sp>
        <p:nvSpPr>
          <p:cNvPr id="45" name="ZoneTexte 44"/>
          <p:cNvSpPr txBox="1"/>
          <p:nvPr/>
        </p:nvSpPr>
        <p:spPr>
          <a:xfrm>
            <a:off x="168529" y="4577965"/>
            <a:ext cx="2124174" cy="400110"/>
          </a:xfrm>
          <a:prstGeom prst="rect">
            <a:avLst/>
          </a:prstGeom>
          <a:noFill/>
        </p:spPr>
        <p:txBody>
          <a:bodyPr wrap="none" rtlCol="0">
            <a:spAutoFit/>
          </a:bodyPr>
          <a:lstStyle/>
          <a:p>
            <a:r>
              <a:rPr lang="fr-FR" sz="2000" dirty="0" smtClean="0"/>
              <a:t>Glycémie (</a:t>
            </a:r>
            <a:r>
              <a:rPr lang="fr-FR" sz="2000" dirty="0" err="1" smtClean="0"/>
              <a:t>mmol</a:t>
            </a:r>
            <a:r>
              <a:rPr lang="fr-FR" sz="2000" dirty="0" smtClean="0"/>
              <a:t>/l)</a:t>
            </a:r>
            <a:endParaRPr lang="fr-FR" sz="2000" dirty="0"/>
          </a:p>
        </p:txBody>
      </p:sp>
    </p:spTree>
    <p:extLst>
      <p:ext uri="{BB962C8B-B14F-4D97-AF65-F5344CB8AC3E}">
        <p14:creationId xmlns:p14="http://schemas.microsoft.com/office/powerpoint/2010/main" val="1173588663"/>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pPr>
              <a:buNone/>
            </a:pPr>
            <a:r>
              <a:rPr lang="fr-FR" dirty="0" smtClean="0"/>
              <a:t>« </a:t>
            </a:r>
            <a:r>
              <a:rPr lang="fr-FR" dirty="0" err="1" smtClean="0"/>
              <a:t>Continuous</a:t>
            </a:r>
            <a:r>
              <a:rPr lang="fr-FR" dirty="0" smtClean="0"/>
              <a:t> glucose monitoring </a:t>
            </a:r>
            <a:r>
              <a:rPr lang="fr-FR" dirty="0" err="1" smtClean="0"/>
              <a:t>is</a:t>
            </a:r>
            <a:r>
              <a:rPr lang="fr-FR" dirty="0" smtClean="0"/>
              <a:t> the single </a:t>
            </a:r>
            <a:r>
              <a:rPr lang="fr-FR" dirty="0" err="1" smtClean="0"/>
              <a:t>most</a:t>
            </a:r>
            <a:r>
              <a:rPr lang="fr-FR" dirty="0" smtClean="0"/>
              <a:t> important </a:t>
            </a:r>
            <a:r>
              <a:rPr lang="fr-FR" dirty="0" err="1" smtClean="0"/>
              <a:t>advance</a:t>
            </a:r>
            <a:r>
              <a:rPr lang="fr-FR" dirty="0" smtClean="0"/>
              <a:t> for type 1 </a:t>
            </a:r>
            <a:r>
              <a:rPr lang="fr-FR" dirty="0" err="1" smtClean="0"/>
              <a:t>diabetes</a:t>
            </a:r>
            <a:r>
              <a:rPr lang="fr-FR" dirty="0" smtClean="0"/>
              <a:t> </a:t>
            </a:r>
            <a:r>
              <a:rPr lang="fr-FR" dirty="0" err="1" smtClean="0"/>
              <a:t>since</a:t>
            </a:r>
            <a:r>
              <a:rPr lang="fr-FR" dirty="0" smtClean="0"/>
              <a:t> the </a:t>
            </a:r>
            <a:r>
              <a:rPr lang="fr-FR" dirty="0" err="1" smtClean="0"/>
              <a:t>discovery</a:t>
            </a:r>
            <a:r>
              <a:rPr lang="fr-FR" dirty="0" smtClean="0"/>
              <a:t> of </a:t>
            </a:r>
            <a:r>
              <a:rPr lang="fr-FR" dirty="0" err="1" smtClean="0"/>
              <a:t>insulin</a:t>
            </a:r>
            <a:r>
              <a:rPr lang="fr-FR" dirty="0" smtClean="0"/>
              <a:t> »</a:t>
            </a:r>
          </a:p>
          <a:p>
            <a:pPr>
              <a:buNone/>
            </a:pPr>
            <a:endParaRPr lang="fr-FR" dirty="0" smtClean="0"/>
          </a:p>
          <a:p>
            <a:pPr>
              <a:buNone/>
            </a:pPr>
            <a:r>
              <a:rPr lang="fr-FR" dirty="0" smtClean="0"/>
              <a:t>Ed </a:t>
            </a:r>
            <a:r>
              <a:rPr lang="fr-FR" dirty="0" err="1" smtClean="0"/>
              <a:t>Tinneman</a:t>
            </a:r>
            <a:endParaRPr lang="fr-FR" dirty="0" smtClean="0"/>
          </a:p>
          <a:p>
            <a:pPr>
              <a:buNone/>
            </a:pPr>
            <a:endParaRPr lang="fr-FR" dirty="0"/>
          </a:p>
        </p:txBody>
      </p:sp>
    </p:spTree>
    <p:extLst>
      <p:ext uri="{BB962C8B-B14F-4D97-AF65-F5344CB8AC3E}">
        <p14:creationId xmlns:p14="http://schemas.microsoft.com/office/powerpoint/2010/main" val="1557302390"/>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68887"/>
            <a:ext cx="8229600" cy="1143000"/>
          </a:xfrm>
        </p:spPr>
        <p:txBody>
          <a:bodyPr>
            <a:normAutofit fontScale="90000"/>
          </a:bodyPr>
          <a:lstStyle/>
          <a:p>
            <a:r>
              <a:rPr lang="fr-FR" sz="3600" b="1" dirty="0" smtClean="0">
                <a:solidFill>
                  <a:srgbClr val="1F497D"/>
                </a:solidFill>
              </a:rPr>
              <a:t>Aujourd’hui en 2016</a:t>
            </a:r>
            <a:br>
              <a:rPr lang="fr-FR" sz="3600" b="1" dirty="0" smtClean="0">
                <a:solidFill>
                  <a:srgbClr val="1F497D"/>
                </a:solidFill>
              </a:rPr>
            </a:br>
            <a:r>
              <a:rPr lang="fr-FR" sz="3600" dirty="0" smtClean="0">
                <a:solidFill>
                  <a:srgbClr val="1F497D"/>
                </a:solidFill>
                <a:sym typeface="Wingdings"/>
              </a:rPr>
              <a:t>Minimise hypo</a:t>
            </a:r>
            <a:endParaRPr lang="fr-FR" sz="3600" b="1" dirty="0">
              <a:solidFill>
                <a:srgbClr val="1F497D"/>
              </a:solidFill>
            </a:endParaRPr>
          </a:p>
        </p:txBody>
      </p:sp>
      <p:pic>
        <p:nvPicPr>
          <p:cNvPr id="4" name="Image 3" descr="Capture d’écran 2015-03-10 à 22.40.3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05843" y="3204951"/>
            <a:ext cx="1514894" cy="2214880"/>
          </a:xfrm>
          <a:prstGeom prst="rect">
            <a:avLst/>
          </a:prstGeom>
        </p:spPr>
      </p:pic>
      <p:pic>
        <p:nvPicPr>
          <p:cNvPr id="5" name="Image 4" descr="Capture d’écran 2015-03-10 à 22.18.31.png"/>
          <p:cNvPicPr>
            <a:picLocks noChangeAspect="1"/>
          </p:cNvPicPr>
          <p:nvPr/>
        </p:nvPicPr>
        <p:blipFill rotWithShape="1">
          <a:blip r:embed="rId3">
            <a:extLst>
              <a:ext uri="{28A0092B-C50C-407E-A947-70E740481C1C}">
                <a14:useLocalDpi xmlns:a14="http://schemas.microsoft.com/office/drawing/2010/main" val="0"/>
              </a:ext>
            </a:extLst>
          </a:blip>
          <a:srcRect r="6123"/>
          <a:stretch/>
        </p:blipFill>
        <p:spPr>
          <a:xfrm>
            <a:off x="694732" y="1099932"/>
            <a:ext cx="6617048" cy="4808425"/>
          </a:xfrm>
          <a:prstGeom prst="rect">
            <a:avLst/>
          </a:prstGeom>
        </p:spPr>
      </p:pic>
      <p:sp>
        <p:nvSpPr>
          <p:cNvPr id="6" name="ZoneTexte 5"/>
          <p:cNvSpPr txBox="1"/>
          <p:nvPr/>
        </p:nvSpPr>
        <p:spPr>
          <a:xfrm>
            <a:off x="706602" y="6014720"/>
            <a:ext cx="7318380" cy="461665"/>
          </a:xfrm>
          <a:prstGeom prst="rect">
            <a:avLst/>
          </a:prstGeom>
          <a:noFill/>
        </p:spPr>
        <p:txBody>
          <a:bodyPr wrap="none" rtlCol="0">
            <a:spAutoFit/>
          </a:bodyPr>
          <a:lstStyle/>
          <a:p>
            <a:r>
              <a:rPr lang="fr-FR" sz="2400" b="1" dirty="0" smtClean="0">
                <a:solidFill>
                  <a:srgbClr val="1F497D"/>
                </a:solidFill>
              </a:rPr>
              <a:t>Algorithme prédictif intégré au couple pompe + senseur</a:t>
            </a:r>
            <a:endParaRPr lang="fr-FR" sz="2400" b="1" dirty="0">
              <a:solidFill>
                <a:srgbClr val="1F497D"/>
              </a:solidFill>
            </a:endParaRPr>
          </a:p>
        </p:txBody>
      </p:sp>
      <p:sp>
        <p:nvSpPr>
          <p:cNvPr id="14" name="ZoneTexte 13"/>
          <p:cNvSpPr txBox="1"/>
          <p:nvPr/>
        </p:nvSpPr>
        <p:spPr>
          <a:xfrm>
            <a:off x="1649866" y="3644104"/>
            <a:ext cx="836587" cy="276999"/>
          </a:xfrm>
          <a:prstGeom prst="rect">
            <a:avLst/>
          </a:prstGeom>
          <a:noFill/>
        </p:spPr>
        <p:txBody>
          <a:bodyPr wrap="none" rtlCol="0">
            <a:spAutoFit/>
          </a:bodyPr>
          <a:lstStyle/>
          <a:p>
            <a:r>
              <a:rPr lang="fr-FR" sz="1200" dirty="0" smtClean="0"/>
              <a:t>1.1mmol/l</a:t>
            </a:r>
            <a:endParaRPr lang="fr-FR" sz="1200" dirty="0"/>
          </a:p>
        </p:txBody>
      </p:sp>
      <p:sp>
        <p:nvSpPr>
          <p:cNvPr id="38" name="ZoneTexte 37"/>
          <p:cNvSpPr txBox="1"/>
          <p:nvPr/>
        </p:nvSpPr>
        <p:spPr>
          <a:xfrm>
            <a:off x="2566678" y="4494730"/>
            <a:ext cx="614546" cy="276999"/>
          </a:xfrm>
          <a:prstGeom prst="rect">
            <a:avLst/>
          </a:prstGeom>
          <a:noFill/>
        </p:spPr>
        <p:txBody>
          <a:bodyPr wrap="none" rtlCol="0">
            <a:spAutoFit/>
          </a:bodyPr>
          <a:lstStyle/>
          <a:p>
            <a:r>
              <a:rPr lang="fr-FR" sz="1200" dirty="0" smtClean="0"/>
              <a:t>30 min</a:t>
            </a:r>
            <a:endParaRPr lang="fr-FR" sz="1200" dirty="0"/>
          </a:p>
        </p:txBody>
      </p:sp>
      <p:cxnSp>
        <p:nvCxnSpPr>
          <p:cNvPr id="44" name="Connecteur droit 43"/>
          <p:cNvCxnSpPr/>
          <p:nvPr/>
        </p:nvCxnSpPr>
        <p:spPr>
          <a:xfrm>
            <a:off x="1649866" y="3359263"/>
            <a:ext cx="0" cy="1032707"/>
          </a:xfrm>
          <a:prstGeom prst="line">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53" name="Connecteur droit 52"/>
          <p:cNvCxnSpPr/>
          <p:nvPr/>
        </p:nvCxnSpPr>
        <p:spPr>
          <a:xfrm flipH="1">
            <a:off x="2566679" y="4391970"/>
            <a:ext cx="531272"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8" name="Connecteur droit avec flèche 57"/>
          <p:cNvCxnSpPr/>
          <p:nvPr/>
        </p:nvCxnSpPr>
        <p:spPr>
          <a:xfrm flipH="1">
            <a:off x="3383774" y="2136633"/>
            <a:ext cx="1352174" cy="1785003"/>
          </a:xfrm>
          <a:prstGeom prst="straightConnector1">
            <a:avLst/>
          </a:prstGeom>
          <a:ln w="3175" cmpd="sng">
            <a:tailEnd type="arrow"/>
          </a:ln>
        </p:spPr>
        <p:style>
          <a:lnRef idx="2">
            <a:schemeClr val="accent1"/>
          </a:lnRef>
          <a:fillRef idx="0">
            <a:schemeClr val="accent1"/>
          </a:fillRef>
          <a:effectRef idx="1">
            <a:schemeClr val="accent1"/>
          </a:effectRef>
          <a:fontRef idx="minor">
            <a:schemeClr val="tx1"/>
          </a:fontRef>
        </p:style>
      </p:cxnSp>
      <p:cxnSp>
        <p:nvCxnSpPr>
          <p:cNvPr id="62" name="Connecteur droit avec flèche 61"/>
          <p:cNvCxnSpPr/>
          <p:nvPr/>
        </p:nvCxnSpPr>
        <p:spPr>
          <a:xfrm>
            <a:off x="4735948" y="2136633"/>
            <a:ext cx="462913" cy="795217"/>
          </a:xfrm>
          <a:prstGeom prst="straightConnector1">
            <a:avLst/>
          </a:prstGeom>
          <a:ln w="3175" cmpd="sng">
            <a:tailEnd type="arrow"/>
          </a:ln>
        </p:spPr>
        <p:style>
          <a:lnRef idx="2">
            <a:schemeClr val="accent1"/>
          </a:lnRef>
          <a:fillRef idx="0">
            <a:schemeClr val="accent1"/>
          </a:fillRef>
          <a:effectRef idx="1">
            <a:schemeClr val="accent1"/>
          </a:effectRef>
          <a:fontRef idx="minor">
            <a:schemeClr val="tx1"/>
          </a:fontRef>
        </p:style>
      </p:cxnSp>
      <p:sp>
        <p:nvSpPr>
          <p:cNvPr id="66" name="ZoneTexte 65"/>
          <p:cNvSpPr txBox="1"/>
          <p:nvPr/>
        </p:nvSpPr>
        <p:spPr>
          <a:xfrm>
            <a:off x="4569764" y="1804272"/>
            <a:ext cx="1787644" cy="369332"/>
          </a:xfrm>
          <a:prstGeom prst="rect">
            <a:avLst/>
          </a:prstGeom>
          <a:noFill/>
        </p:spPr>
        <p:txBody>
          <a:bodyPr wrap="none" rtlCol="0">
            <a:spAutoFit/>
          </a:bodyPr>
          <a:lstStyle/>
          <a:p>
            <a:r>
              <a:rPr lang="fr-FR" dirty="0" smtClean="0"/>
              <a:t>Glycémie prédite</a:t>
            </a:r>
            <a:endParaRPr lang="fr-FR" dirty="0"/>
          </a:p>
        </p:txBody>
      </p:sp>
      <p:cxnSp>
        <p:nvCxnSpPr>
          <p:cNvPr id="69" name="Connecteur droit 68"/>
          <p:cNvCxnSpPr/>
          <p:nvPr/>
        </p:nvCxnSpPr>
        <p:spPr>
          <a:xfrm flipH="1" flipV="1">
            <a:off x="4926815" y="4378189"/>
            <a:ext cx="602488" cy="1378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70" name="ZoneTexte 69"/>
          <p:cNvSpPr txBox="1"/>
          <p:nvPr/>
        </p:nvSpPr>
        <p:spPr>
          <a:xfrm>
            <a:off x="5609529" y="3367105"/>
            <a:ext cx="871377" cy="276999"/>
          </a:xfrm>
          <a:prstGeom prst="rect">
            <a:avLst/>
          </a:prstGeom>
          <a:noFill/>
        </p:spPr>
        <p:txBody>
          <a:bodyPr wrap="none" rtlCol="0">
            <a:spAutoFit/>
          </a:bodyPr>
          <a:lstStyle/>
          <a:p>
            <a:r>
              <a:rPr lang="fr-FR" sz="1200" dirty="0" smtClean="0"/>
              <a:t>2.2 </a:t>
            </a:r>
            <a:r>
              <a:rPr lang="fr-FR" sz="1200" dirty="0" err="1" smtClean="0"/>
              <a:t>mmol</a:t>
            </a:r>
            <a:r>
              <a:rPr lang="fr-FR" sz="1200" dirty="0" smtClean="0"/>
              <a:t>/l</a:t>
            </a:r>
            <a:endParaRPr lang="fr-FR" sz="1200" dirty="0"/>
          </a:p>
        </p:txBody>
      </p:sp>
      <p:cxnSp>
        <p:nvCxnSpPr>
          <p:cNvPr id="71" name="Connecteur droit 70"/>
          <p:cNvCxnSpPr/>
          <p:nvPr/>
        </p:nvCxnSpPr>
        <p:spPr>
          <a:xfrm flipH="1">
            <a:off x="5527398" y="2789494"/>
            <a:ext cx="1905" cy="1588695"/>
          </a:xfrm>
          <a:prstGeom prst="line">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74" name="ZoneTexte 73"/>
          <p:cNvSpPr txBox="1"/>
          <p:nvPr/>
        </p:nvSpPr>
        <p:spPr>
          <a:xfrm>
            <a:off x="4947690" y="4475060"/>
            <a:ext cx="614546" cy="276999"/>
          </a:xfrm>
          <a:prstGeom prst="rect">
            <a:avLst/>
          </a:prstGeom>
          <a:noFill/>
        </p:spPr>
        <p:txBody>
          <a:bodyPr wrap="none" rtlCol="0">
            <a:spAutoFit/>
          </a:bodyPr>
          <a:lstStyle/>
          <a:p>
            <a:r>
              <a:rPr lang="fr-FR" sz="1200" dirty="0" smtClean="0"/>
              <a:t>30 min</a:t>
            </a:r>
            <a:endParaRPr lang="fr-FR" sz="1200" dirty="0"/>
          </a:p>
        </p:txBody>
      </p:sp>
      <p:sp>
        <p:nvSpPr>
          <p:cNvPr id="75" name="ZoneTexte 74"/>
          <p:cNvSpPr txBox="1"/>
          <p:nvPr/>
        </p:nvSpPr>
        <p:spPr>
          <a:xfrm>
            <a:off x="7062181" y="2159277"/>
            <a:ext cx="1925602" cy="369332"/>
          </a:xfrm>
          <a:prstGeom prst="rect">
            <a:avLst/>
          </a:prstGeom>
          <a:noFill/>
        </p:spPr>
        <p:txBody>
          <a:bodyPr wrap="none" rtlCol="0">
            <a:spAutoFit/>
          </a:bodyPr>
          <a:lstStyle/>
          <a:p>
            <a:r>
              <a:rPr lang="fr-FR" dirty="0" smtClean="0"/>
              <a:t>Glycémie mesurée</a:t>
            </a:r>
            <a:endParaRPr lang="fr-FR" dirty="0"/>
          </a:p>
        </p:txBody>
      </p:sp>
    </p:spTree>
    <p:extLst>
      <p:ext uri="{BB962C8B-B14F-4D97-AF65-F5344CB8AC3E}">
        <p14:creationId xmlns:p14="http://schemas.microsoft.com/office/powerpoint/2010/main" val="3557350246"/>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Capture d’écran 2016-04-30 à 14.01.0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652" y="227555"/>
            <a:ext cx="4284905" cy="2089437"/>
          </a:xfrm>
          <a:prstGeom prst="rect">
            <a:avLst/>
          </a:prstGeom>
        </p:spPr>
      </p:pic>
      <p:pic>
        <p:nvPicPr>
          <p:cNvPr id="5" name="Image 4" descr="Capture d’écran 2016-04-30 à 14.05.2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1335" y="2480315"/>
            <a:ext cx="3899517" cy="2255885"/>
          </a:xfrm>
          <a:prstGeom prst="rect">
            <a:avLst/>
          </a:prstGeom>
        </p:spPr>
      </p:pic>
      <p:pic>
        <p:nvPicPr>
          <p:cNvPr id="6" name="Image 5" descr="Capture d’écran 2016-04-30 à 14.05.1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432" y="2407448"/>
            <a:ext cx="4956594" cy="2934136"/>
          </a:xfrm>
          <a:prstGeom prst="rect">
            <a:avLst/>
          </a:prstGeom>
        </p:spPr>
      </p:pic>
      <p:sp>
        <p:nvSpPr>
          <p:cNvPr id="7" name="ZoneTexte 6"/>
          <p:cNvSpPr txBox="1"/>
          <p:nvPr/>
        </p:nvSpPr>
        <p:spPr>
          <a:xfrm>
            <a:off x="959726" y="5544725"/>
            <a:ext cx="7774071" cy="923330"/>
          </a:xfrm>
          <a:prstGeom prst="rect">
            <a:avLst/>
          </a:prstGeom>
          <a:noFill/>
        </p:spPr>
        <p:txBody>
          <a:bodyPr wrap="none" rtlCol="0">
            <a:spAutoFit/>
          </a:bodyPr>
          <a:lstStyle/>
          <a:p>
            <a:r>
              <a:rPr lang="fr-FR" dirty="0" smtClean="0"/>
              <a:t>L’algorithme de la pompe </a:t>
            </a:r>
            <a:r>
              <a:rPr lang="fr-FR" dirty="0" err="1" smtClean="0"/>
              <a:t>Minimed</a:t>
            </a:r>
            <a:r>
              <a:rPr lang="fr-FR" dirty="0" smtClean="0"/>
              <a:t> G640 couplée au senseur glycémique </a:t>
            </a:r>
          </a:p>
          <a:p>
            <a:r>
              <a:rPr lang="fr-FR" dirty="0" smtClean="0"/>
              <a:t>permet de limiter le temps passé en hypoglycémie sans déséquilibre glycémique. </a:t>
            </a:r>
          </a:p>
          <a:p>
            <a:r>
              <a:rPr lang="fr-FR" dirty="0" smtClean="0"/>
              <a:t>Les </a:t>
            </a:r>
            <a:r>
              <a:rPr lang="fr-FR" b="1" dirty="0" smtClean="0"/>
              <a:t>patients se sentent en confiance avec ce système</a:t>
            </a:r>
            <a:r>
              <a:rPr lang="fr-FR" dirty="0" smtClean="0"/>
              <a:t>.</a:t>
            </a:r>
            <a:endParaRPr lang="fr-FR" dirty="0"/>
          </a:p>
        </p:txBody>
      </p:sp>
      <p:pic>
        <p:nvPicPr>
          <p:cNvPr id="8" name="Image 7" descr="Capture d’écran 2015-03-10 à 22.40.3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5628" y="5511718"/>
            <a:ext cx="654098" cy="956337"/>
          </a:xfrm>
          <a:prstGeom prst="rect">
            <a:avLst/>
          </a:prstGeom>
        </p:spPr>
      </p:pic>
      <p:cxnSp>
        <p:nvCxnSpPr>
          <p:cNvPr id="10" name="Connecteur droit 9"/>
          <p:cNvCxnSpPr/>
          <p:nvPr/>
        </p:nvCxnSpPr>
        <p:spPr>
          <a:xfrm>
            <a:off x="1376864" y="3181210"/>
            <a:ext cx="0" cy="1590605"/>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Connecteur droit 12"/>
          <p:cNvCxnSpPr/>
          <p:nvPr/>
        </p:nvCxnSpPr>
        <p:spPr>
          <a:xfrm flipH="1">
            <a:off x="959726" y="4213916"/>
            <a:ext cx="3538832"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6" name="ZoneTexte 15"/>
          <p:cNvSpPr txBox="1"/>
          <p:nvPr/>
        </p:nvSpPr>
        <p:spPr>
          <a:xfrm>
            <a:off x="4498557" y="1015723"/>
            <a:ext cx="4345961" cy="1200329"/>
          </a:xfrm>
          <a:prstGeom prst="rect">
            <a:avLst/>
          </a:prstGeom>
          <a:noFill/>
        </p:spPr>
        <p:txBody>
          <a:bodyPr wrap="none" rtlCol="0">
            <a:spAutoFit/>
          </a:bodyPr>
          <a:lstStyle/>
          <a:p>
            <a:r>
              <a:rPr lang="fr-FR" dirty="0" smtClean="0"/>
              <a:t>39 patients complété étude</a:t>
            </a:r>
          </a:p>
          <a:p>
            <a:r>
              <a:rPr lang="fr-FR" dirty="0" smtClean="0"/>
              <a:t>29 jours d’utilisation, 2322 arrêt hypo</a:t>
            </a:r>
          </a:p>
          <a:p>
            <a:r>
              <a:rPr lang="fr-FR" dirty="0" smtClean="0"/>
              <a:t>2.1 arrêt hypoglycémie/j/patient</a:t>
            </a:r>
          </a:p>
          <a:p>
            <a:r>
              <a:rPr lang="fr-FR" dirty="0" smtClean="0"/>
              <a:t>45 % de femme, 7.5%HbA1c, 3+2heures info</a:t>
            </a:r>
          </a:p>
        </p:txBody>
      </p:sp>
    </p:spTree>
    <p:extLst>
      <p:ext uri="{BB962C8B-B14F-4D97-AF65-F5344CB8AC3E}">
        <p14:creationId xmlns:p14="http://schemas.microsoft.com/office/powerpoint/2010/main" val="3156097701"/>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600" b="1" dirty="0" smtClean="0">
                <a:solidFill>
                  <a:srgbClr val="1F497D"/>
                </a:solidFill>
              </a:rPr>
              <a:t>Avancées techniques disponibles </a:t>
            </a:r>
            <a:endParaRPr lang="fr-FR" sz="3600" b="1" dirty="0">
              <a:solidFill>
                <a:srgbClr val="1F497D"/>
              </a:solidFill>
            </a:endParaRPr>
          </a:p>
        </p:txBody>
      </p:sp>
      <p:sp>
        <p:nvSpPr>
          <p:cNvPr id="3" name="Espace réservé du contenu 2"/>
          <p:cNvSpPr>
            <a:spLocks noGrp="1"/>
          </p:cNvSpPr>
          <p:nvPr>
            <p:ph idx="1"/>
          </p:nvPr>
        </p:nvSpPr>
        <p:spPr>
          <a:xfrm>
            <a:off x="457200" y="1600200"/>
            <a:ext cx="8321040" cy="4525963"/>
          </a:xfrm>
        </p:spPr>
        <p:txBody>
          <a:bodyPr>
            <a:noAutofit/>
          </a:bodyPr>
          <a:lstStyle/>
          <a:p>
            <a:pPr marL="514350" indent="-514350">
              <a:buFont typeface="+mj-lt"/>
              <a:buAutoNum type="arabicPeriod"/>
            </a:pPr>
            <a:r>
              <a:rPr lang="fr-FR" sz="2400" dirty="0" smtClean="0"/>
              <a:t>Glycémies										</a:t>
            </a:r>
            <a:r>
              <a:rPr lang="fr-FR" sz="2400" dirty="0" smtClean="0">
                <a:sym typeface="Wingdings" pitchFamily="2" charset="2"/>
              </a:rPr>
              <a:t> 1980</a:t>
            </a:r>
            <a:endParaRPr lang="fr-FR" sz="2400" dirty="0">
              <a:sym typeface="Wingdings" pitchFamily="2" charset="2"/>
            </a:endParaRPr>
          </a:p>
          <a:p>
            <a:pPr marL="514350" indent="-514350">
              <a:buFont typeface="+mj-lt"/>
              <a:buAutoNum type="arabicPeriod"/>
            </a:pPr>
            <a:r>
              <a:rPr lang="fr-FR" sz="2400" dirty="0" smtClean="0"/>
              <a:t>Pompes à insuline s/c		 					</a:t>
            </a:r>
            <a:r>
              <a:rPr lang="fr-FR" sz="2400" dirty="0" smtClean="0">
                <a:sym typeface="Wingdings"/>
              </a:rPr>
              <a:t> 1980</a:t>
            </a:r>
          </a:p>
          <a:p>
            <a:pPr marL="514350" indent="-514350">
              <a:buFont typeface="+mj-lt"/>
              <a:buAutoNum type="arabicPeriod"/>
            </a:pPr>
            <a:r>
              <a:rPr lang="fr-FR" sz="2400" dirty="0" smtClean="0">
                <a:sym typeface="Wingdings"/>
              </a:rPr>
              <a:t>Senseurs glycémiques 						</a:t>
            </a:r>
            <a:r>
              <a:rPr lang="fr-FR" sz="2400" dirty="0" smtClean="0">
                <a:sym typeface="Wingdings" pitchFamily="2" charset="2"/>
              </a:rPr>
              <a:t> </a:t>
            </a:r>
            <a:r>
              <a:rPr lang="fr-FR" sz="2400" dirty="0" smtClean="0">
                <a:sym typeface="Wingdings"/>
              </a:rPr>
              <a:t>1999</a:t>
            </a:r>
          </a:p>
          <a:p>
            <a:pPr marL="514350" indent="-514350">
              <a:buFont typeface="+mj-lt"/>
              <a:buAutoNum type="arabicPeriod"/>
            </a:pPr>
            <a:r>
              <a:rPr lang="fr-FR" sz="2400" dirty="0" smtClean="0">
                <a:sym typeface="Wingdings"/>
              </a:rPr>
              <a:t>Couplage Pompe-senseur 					</a:t>
            </a:r>
            <a:r>
              <a:rPr lang="fr-FR" sz="2400" dirty="0" smtClean="0">
                <a:sym typeface="Wingdings" pitchFamily="2" charset="2"/>
              </a:rPr>
              <a:t> </a:t>
            </a:r>
            <a:r>
              <a:rPr lang="fr-FR" sz="2400" dirty="0" smtClean="0">
                <a:sym typeface="Wingdings"/>
              </a:rPr>
              <a:t>2009</a:t>
            </a:r>
          </a:p>
          <a:p>
            <a:pPr marL="514350" indent="-514350">
              <a:buFont typeface="+mj-lt"/>
              <a:buAutoNum type="arabicPeriod"/>
            </a:pPr>
            <a:r>
              <a:rPr lang="fr-FR" sz="2400" dirty="0" smtClean="0">
                <a:sym typeface="Wingdings"/>
              </a:rPr>
              <a:t>Pompe-senseur (arrêt hypo)					 2013</a:t>
            </a:r>
          </a:p>
          <a:p>
            <a:pPr marL="514350" indent="-514350">
              <a:buFont typeface="+mj-lt"/>
              <a:buAutoNum type="arabicPeriod"/>
            </a:pPr>
            <a:r>
              <a:rPr lang="fr-FR" sz="2400" dirty="0" smtClean="0">
                <a:sym typeface="Wingdings"/>
              </a:rPr>
              <a:t>Senseurs glycémiques (Téléphone)			 2016</a:t>
            </a:r>
          </a:p>
          <a:p>
            <a:pPr marL="514350" indent="-514350">
              <a:buFont typeface="+mj-lt"/>
              <a:buAutoNum type="arabicPeriod"/>
            </a:pPr>
            <a:r>
              <a:rPr lang="fr-FR" sz="2400" dirty="0" smtClean="0">
                <a:sym typeface="Wingdings"/>
              </a:rPr>
              <a:t>Lecteurs à glycémie Flash					</a:t>
            </a:r>
            <a:r>
              <a:rPr lang="fr-FR" sz="2400" dirty="0" smtClean="0">
                <a:sym typeface="Wingdings"/>
              </a:rPr>
              <a:t>	 </a:t>
            </a:r>
            <a:r>
              <a:rPr lang="fr-FR" sz="2400" dirty="0" smtClean="0">
                <a:sym typeface="Wingdings"/>
              </a:rPr>
              <a:t>2016</a:t>
            </a:r>
          </a:p>
          <a:p>
            <a:pPr marL="514350" indent="-514350">
              <a:buFont typeface="+mj-lt"/>
              <a:buAutoNum type="arabicPeriod"/>
            </a:pPr>
            <a:r>
              <a:rPr lang="fr-FR" sz="2400" dirty="0" smtClean="0">
                <a:sym typeface="Wingdings"/>
              </a:rPr>
              <a:t>Pompe-senseur (algorithme intelligent) 	</a:t>
            </a:r>
            <a:r>
              <a:rPr lang="fr-FR" sz="2400" dirty="0" smtClean="0">
                <a:sym typeface="Wingdings"/>
              </a:rPr>
              <a:t>	 </a:t>
            </a:r>
            <a:r>
              <a:rPr lang="fr-FR" sz="2400" dirty="0" smtClean="0">
                <a:sym typeface="Wingdings"/>
              </a:rPr>
              <a:t>2016</a:t>
            </a:r>
          </a:p>
          <a:p>
            <a:pPr marL="514350" indent="-514350">
              <a:buFont typeface="+mj-lt"/>
              <a:buAutoNum type="arabicPeriod"/>
            </a:pPr>
            <a:r>
              <a:rPr lang="fr-FR" sz="2400" b="1" dirty="0" smtClean="0">
                <a:sym typeface="Wingdings"/>
              </a:rPr>
              <a:t>Pancréas artificiel 							</a:t>
            </a:r>
            <a:r>
              <a:rPr lang="fr-FR" sz="2400" b="1" dirty="0" smtClean="0">
                <a:sym typeface="Wingdings" pitchFamily="2" charset="2"/>
              </a:rPr>
              <a:t> 2018</a:t>
            </a:r>
            <a:endParaRPr lang="fr-FR" sz="2400" b="1" dirty="0"/>
          </a:p>
        </p:txBody>
      </p:sp>
    </p:spTree>
    <p:extLst>
      <p:ext uri="{BB962C8B-B14F-4D97-AF65-F5344CB8AC3E}">
        <p14:creationId xmlns:p14="http://schemas.microsoft.com/office/powerpoint/2010/main" val="1364187624"/>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498776"/>
            <a:ext cx="8229600" cy="1143000"/>
          </a:xfrm>
        </p:spPr>
        <p:txBody>
          <a:bodyPr>
            <a:normAutofit/>
          </a:bodyPr>
          <a:lstStyle/>
          <a:p>
            <a:r>
              <a:rPr lang="fr-FR" sz="3600" b="1" dirty="0">
                <a:solidFill>
                  <a:srgbClr val="1F497D"/>
                </a:solidFill>
              </a:rPr>
              <a:t>L</a:t>
            </a:r>
            <a:r>
              <a:rPr lang="fr-FR" sz="3600" b="1" dirty="0" smtClean="0">
                <a:solidFill>
                  <a:srgbClr val="1F497D"/>
                </a:solidFill>
              </a:rPr>
              <a:t>e pancréas artificiel </a:t>
            </a:r>
            <a:endParaRPr lang="fr-FR" sz="3600" b="1" dirty="0">
              <a:solidFill>
                <a:srgbClr val="1F497D"/>
              </a:solidFill>
            </a:endParaRPr>
          </a:p>
        </p:txBody>
      </p:sp>
      <p:sp>
        <p:nvSpPr>
          <p:cNvPr id="17" name="Forme libre 16"/>
          <p:cNvSpPr/>
          <p:nvPr/>
        </p:nvSpPr>
        <p:spPr>
          <a:xfrm>
            <a:off x="1913310" y="5379404"/>
            <a:ext cx="4524065" cy="437340"/>
          </a:xfrm>
          <a:custGeom>
            <a:avLst/>
            <a:gdLst>
              <a:gd name="connsiteX0" fmla="*/ 0 w 7845036"/>
              <a:gd name="connsiteY0" fmla="*/ 570991 h 611608"/>
              <a:gd name="connsiteX1" fmla="*/ 935321 w 7845036"/>
              <a:gd name="connsiteY1" fmla="*/ 364254 h 611608"/>
              <a:gd name="connsiteX2" fmla="*/ 1959252 w 7845036"/>
              <a:gd name="connsiteY2" fmla="*/ 610369 h 611608"/>
              <a:gd name="connsiteX3" fmla="*/ 2382608 w 7845036"/>
              <a:gd name="connsiteY3" fmla="*/ 236274 h 611608"/>
              <a:gd name="connsiteX4" fmla="*/ 2756737 w 7845036"/>
              <a:gd name="connsiteY4" fmla="*/ 580835 h 611608"/>
              <a:gd name="connsiteX5" fmla="*/ 3573913 w 7845036"/>
              <a:gd name="connsiteY5" fmla="*/ 531612 h 611608"/>
              <a:gd name="connsiteX6" fmla="*/ 3869278 w 7845036"/>
              <a:gd name="connsiteY6" fmla="*/ 196896 h 611608"/>
              <a:gd name="connsiteX7" fmla="*/ 4194179 w 7845036"/>
              <a:gd name="connsiteY7" fmla="*/ 511923 h 611608"/>
              <a:gd name="connsiteX8" fmla="*/ 5454402 w 7845036"/>
              <a:gd name="connsiteY8" fmla="*/ 561146 h 611608"/>
              <a:gd name="connsiteX9" fmla="*/ 5887603 w 7845036"/>
              <a:gd name="connsiteY9" fmla="*/ 4 h 611608"/>
              <a:gd name="connsiteX10" fmla="*/ 6173123 w 7845036"/>
              <a:gd name="connsiteY10" fmla="*/ 551302 h 611608"/>
              <a:gd name="connsiteX11" fmla="*/ 7630255 w 7845036"/>
              <a:gd name="connsiteY11" fmla="*/ 452855 h 611608"/>
              <a:gd name="connsiteX12" fmla="*/ 7837011 w 7845036"/>
              <a:gd name="connsiteY12" fmla="*/ 472545 h 611608"/>
              <a:gd name="connsiteX13" fmla="*/ 7837011 w 7845036"/>
              <a:gd name="connsiteY13" fmla="*/ 472545 h 611608"/>
              <a:gd name="connsiteX14" fmla="*/ 7827165 w 7845036"/>
              <a:gd name="connsiteY14" fmla="*/ 462700 h 611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845036" h="611608">
                <a:moveTo>
                  <a:pt x="0" y="570991"/>
                </a:moveTo>
                <a:cubicBezTo>
                  <a:pt x="304389" y="464341"/>
                  <a:pt x="608779" y="357691"/>
                  <a:pt x="935321" y="364254"/>
                </a:cubicBezTo>
                <a:cubicBezTo>
                  <a:pt x="1261863" y="370817"/>
                  <a:pt x="1718038" y="631699"/>
                  <a:pt x="1959252" y="610369"/>
                </a:cubicBezTo>
                <a:cubicBezTo>
                  <a:pt x="2200467" y="589039"/>
                  <a:pt x="2249694" y="241196"/>
                  <a:pt x="2382608" y="236274"/>
                </a:cubicBezTo>
                <a:cubicBezTo>
                  <a:pt x="2515522" y="231352"/>
                  <a:pt x="2558186" y="531612"/>
                  <a:pt x="2756737" y="580835"/>
                </a:cubicBezTo>
                <a:cubicBezTo>
                  <a:pt x="2955288" y="630058"/>
                  <a:pt x="3388490" y="595602"/>
                  <a:pt x="3573913" y="531612"/>
                </a:cubicBezTo>
                <a:cubicBezTo>
                  <a:pt x="3759336" y="467622"/>
                  <a:pt x="3765900" y="200178"/>
                  <a:pt x="3869278" y="196896"/>
                </a:cubicBezTo>
                <a:cubicBezTo>
                  <a:pt x="3972656" y="193614"/>
                  <a:pt x="3929992" y="451215"/>
                  <a:pt x="4194179" y="511923"/>
                </a:cubicBezTo>
                <a:cubicBezTo>
                  <a:pt x="4458366" y="572631"/>
                  <a:pt x="5172165" y="646466"/>
                  <a:pt x="5454402" y="561146"/>
                </a:cubicBezTo>
                <a:cubicBezTo>
                  <a:pt x="5736639" y="475826"/>
                  <a:pt x="5767816" y="1645"/>
                  <a:pt x="5887603" y="4"/>
                </a:cubicBezTo>
                <a:cubicBezTo>
                  <a:pt x="6007390" y="-1637"/>
                  <a:pt x="5882681" y="475827"/>
                  <a:pt x="6173123" y="551302"/>
                </a:cubicBezTo>
                <a:cubicBezTo>
                  <a:pt x="6463565" y="626777"/>
                  <a:pt x="7352940" y="465981"/>
                  <a:pt x="7630255" y="452855"/>
                </a:cubicBezTo>
                <a:cubicBezTo>
                  <a:pt x="7907570" y="439729"/>
                  <a:pt x="7837011" y="472545"/>
                  <a:pt x="7837011" y="472545"/>
                </a:cubicBezTo>
                <a:lnTo>
                  <a:pt x="7837011" y="472545"/>
                </a:lnTo>
                <a:lnTo>
                  <a:pt x="7827165" y="462700"/>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3" name="Rectangle 2"/>
          <p:cNvSpPr/>
          <p:nvPr/>
        </p:nvSpPr>
        <p:spPr>
          <a:xfrm>
            <a:off x="812800" y="2102828"/>
            <a:ext cx="7447280" cy="1815882"/>
          </a:xfrm>
          <a:prstGeom prst="rect">
            <a:avLst/>
          </a:prstGeom>
        </p:spPr>
        <p:txBody>
          <a:bodyPr wrap="square">
            <a:spAutoFit/>
          </a:bodyPr>
          <a:lstStyle/>
          <a:p>
            <a:pPr algn="just"/>
            <a:r>
              <a:rPr lang="fr-CH" sz="2800" dirty="0" smtClean="0"/>
              <a:t>un système permettant </a:t>
            </a:r>
            <a:r>
              <a:rPr lang="fr-CH" sz="2800" dirty="0"/>
              <a:t>une adaptation </a:t>
            </a:r>
            <a:r>
              <a:rPr lang="fr-CH" sz="2800" b="1" dirty="0"/>
              <a:t>automatisée</a:t>
            </a:r>
            <a:r>
              <a:rPr lang="fr-CH" sz="2800" dirty="0"/>
              <a:t> de la perfusion d’insuline en fonction des variations </a:t>
            </a:r>
            <a:r>
              <a:rPr lang="fr-CH" sz="2800" dirty="0" smtClean="0"/>
              <a:t>prévues ou inattendues de la glycémie. </a:t>
            </a:r>
          </a:p>
        </p:txBody>
      </p:sp>
      <p:grpSp>
        <p:nvGrpSpPr>
          <p:cNvPr id="4" name="Grouper 3"/>
          <p:cNvGrpSpPr/>
          <p:nvPr/>
        </p:nvGrpSpPr>
        <p:grpSpPr>
          <a:xfrm>
            <a:off x="-396444" y="4219721"/>
            <a:ext cx="8489857" cy="1681238"/>
            <a:chOff x="-396444" y="4219721"/>
            <a:chExt cx="8489857" cy="1681238"/>
          </a:xfrm>
        </p:grpSpPr>
        <p:grpSp>
          <p:nvGrpSpPr>
            <p:cNvPr id="5" name="Grouper 5"/>
            <p:cNvGrpSpPr/>
            <p:nvPr/>
          </p:nvGrpSpPr>
          <p:grpSpPr>
            <a:xfrm>
              <a:off x="622570" y="4219721"/>
              <a:ext cx="7470843" cy="1681238"/>
              <a:chOff x="-1508732" y="2364572"/>
              <a:chExt cx="10947160" cy="2146121"/>
            </a:xfrm>
          </p:grpSpPr>
          <p:grpSp>
            <p:nvGrpSpPr>
              <p:cNvPr id="6" name="Grouper 6"/>
              <p:cNvGrpSpPr/>
              <p:nvPr/>
            </p:nvGrpSpPr>
            <p:grpSpPr>
              <a:xfrm>
                <a:off x="-1508732" y="2364572"/>
                <a:ext cx="10947160" cy="2146121"/>
                <a:chOff x="-1316130" y="4026449"/>
                <a:chExt cx="10947160" cy="2146121"/>
              </a:xfrm>
            </p:grpSpPr>
            <p:cxnSp>
              <p:nvCxnSpPr>
                <p:cNvPr id="10" name="Connecteur droit 9"/>
                <p:cNvCxnSpPr/>
                <p:nvPr/>
              </p:nvCxnSpPr>
              <p:spPr>
                <a:xfrm>
                  <a:off x="-1316130" y="5109353"/>
                  <a:ext cx="10947160" cy="0"/>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sp>
              <p:nvSpPr>
                <p:cNvPr id="11" name="Arc plein 10"/>
                <p:cNvSpPr/>
                <p:nvPr/>
              </p:nvSpPr>
              <p:spPr>
                <a:xfrm>
                  <a:off x="3539242" y="4026450"/>
                  <a:ext cx="832156" cy="2136279"/>
                </a:xfrm>
                <a:prstGeom prst="blockArc">
                  <a:avLst>
                    <a:gd name="adj1" fmla="val 10799996"/>
                    <a:gd name="adj2" fmla="val 21486633"/>
                    <a:gd name="adj3" fmla="val 0"/>
                  </a:avLst>
                </a:prstGeom>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sp>
              <p:nvSpPr>
                <p:cNvPr id="12" name="Arc plein 11"/>
                <p:cNvSpPr/>
                <p:nvPr/>
              </p:nvSpPr>
              <p:spPr>
                <a:xfrm>
                  <a:off x="5006232" y="4026450"/>
                  <a:ext cx="841989" cy="2116590"/>
                </a:xfrm>
                <a:prstGeom prst="blockArc">
                  <a:avLst>
                    <a:gd name="adj1" fmla="val 10799996"/>
                    <a:gd name="adj2" fmla="val 21481302"/>
                    <a:gd name="adj3" fmla="val 630"/>
                  </a:avLst>
                </a:prstGeom>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sp>
              <p:nvSpPr>
                <p:cNvPr id="13" name="Arc plein 12"/>
                <p:cNvSpPr/>
                <p:nvPr/>
              </p:nvSpPr>
              <p:spPr>
                <a:xfrm>
                  <a:off x="2057709" y="4676192"/>
                  <a:ext cx="5877758" cy="846636"/>
                </a:xfrm>
                <a:prstGeom prst="blockArc">
                  <a:avLst>
                    <a:gd name="adj1" fmla="val 10799996"/>
                    <a:gd name="adj2" fmla="val 21582214"/>
                    <a:gd name="adj3" fmla="val 4615"/>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sp>
              <p:nvSpPr>
                <p:cNvPr id="14" name="Arc plein 13"/>
                <p:cNvSpPr/>
                <p:nvPr/>
              </p:nvSpPr>
              <p:spPr>
                <a:xfrm>
                  <a:off x="2091962" y="4026449"/>
                  <a:ext cx="841994" cy="2146121"/>
                </a:xfrm>
                <a:prstGeom prst="blockArc">
                  <a:avLst>
                    <a:gd name="adj1" fmla="val 10799996"/>
                    <a:gd name="adj2" fmla="val 21391952"/>
                    <a:gd name="adj3" fmla="val 507"/>
                  </a:avLst>
                </a:prstGeom>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grpSp>
          <p:sp>
            <p:nvSpPr>
              <p:cNvPr id="8" name="ZoneTexte 7"/>
              <p:cNvSpPr txBox="1"/>
              <p:nvPr/>
            </p:nvSpPr>
            <p:spPr>
              <a:xfrm>
                <a:off x="1823064" y="3577840"/>
                <a:ext cx="6562218" cy="471457"/>
              </a:xfrm>
              <a:prstGeom prst="rect">
                <a:avLst/>
              </a:prstGeom>
              <a:noFill/>
            </p:spPr>
            <p:txBody>
              <a:bodyPr wrap="square" rtlCol="0">
                <a:spAutoFit/>
              </a:bodyPr>
              <a:lstStyle/>
              <a:p>
                <a:r>
                  <a:rPr lang="fr-FR" dirty="0" smtClean="0"/>
                  <a:t>8h		12h		19h			</a:t>
                </a:r>
                <a:endParaRPr lang="fr-FR" dirty="0"/>
              </a:p>
            </p:txBody>
          </p:sp>
        </p:grpSp>
        <p:sp>
          <p:nvSpPr>
            <p:cNvPr id="15" name="Arc plein 14"/>
            <p:cNvSpPr/>
            <p:nvPr/>
          </p:nvSpPr>
          <p:spPr>
            <a:xfrm>
              <a:off x="-396444" y="4716162"/>
              <a:ext cx="4011251" cy="663242"/>
            </a:xfrm>
            <a:prstGeom prst="blockArc">
              <a:avLst>
                <a:gd name="adj1" fmla="val 11930113"/>
                <a:gd name="adj2" fmla="val 21582214"/>
                <a:gd name="adj3" fmla="val 4615"/>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grpSp>
    </p:spTree>
    <p:extLst>
      <p:ext uri="{BB962C8B-B14F-4D97-AF65-F5344CB8AC3E}">
        <p14:creationId xmlns:p14="http://schemas.microsoft.com/office/powerpoint/2010/main" val="378881249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184476" y="1417638"/>
            <a:ext cx="5205904" cy="4925682"/>
          </a:xfrm>
          <a:prstGeom prst="rect">
            <a:avLst/>
          </a:prstGeom>
          <a:noFill/>
          <a:ln w="9525">
            <a:noFill/>
            <a:miter lim="800000"/>
            <a:headEnd/>
            <a:tailEnd/>
          </a:ln>
        </p:spPr>
      </p:pic>
      <p:pic>
        <p:nvPicPr>
          <p:cNvPr id="2052" name="Picture 4"/>
          <p:cNvPicPr>
            <a:picLocks noChangeAspect="1" noChangeArrowheads="1"/>
          </p:cNvPicPr>
          <p:nvPr/>
        </p:nvPicPr>
        <p:blipFill>
          <a:blip r:embed="rId3"/>
          <a:srcRect/>
          <a:stretch>
            <a:fillRect/>
          </a:stretch>
        </p:blipFill>
        <p:spPr bwMode="auto">
          <a:xfrm>
            <a:off x="2191109" y="120718"/>
            <a:ext cx="4399472" cy="1337678"/>
          </a:xfrm>
          <a:prstGeom prst="rect">
            <a:avLst/>
          </a:prstGeom>
          <a:noFill/>
          <a:ln w="9525">
            <a:solidFill>
              <a:schemeClr val="tx2"/>
            </a:solidFill>
            <a:miter lim="800000"/>
            <a:headEnd/>
            <a:tailEnd/>
          </a:ln>
        </p:spPr>
      </p:pic>
      <p:pic>
        <p:nvPicPr>
          <p:cNvPr id="6" name="Picture 2"/>
          <p:cNvPicPr>
            <a:picLocks noChangeAspect="1" noChangeArrowheads="1"/>
          </p:cNvPicPr>
          <p:nvPr/>
        </p:nvPicPr>
        <p:blipFill>
          <a:blip r:embed="rId4"/>
          <a:srcRect t="41947" r="16901"/>
          <a:stretch>
            <a:fillRect/>
          </a:stretch>
        </p:blipFill>
        <p:spPr bwMode="auto">
          <a:xfrm rot="5400000">
            <a:off x="5870149" y="1075895"/>
            <a:ext cx="2559141" cy="3518678"/>
          </a:xfrm>
          <a:prstGeom prst="rect">
            <a:avLst/>
          </a:prstGeom>
          <a:noFill/>
          <a:ln w="9525">
            <a:noFill/>
            <a:miter lim="800000"/>
            <a:headEnd/>
            <a:tailEnd/>
          </a:ln>
        </p:spPr>
      </p:pic>
      <p:pic>
        <p:nvPicPr>
          <p:cNvPr id="2053" name="Picture 5"/>
          <p:cNvPicPr>
            <a:picLocks noChangeAspect="1" noChangeArrowheads="1"/>
          </p:cNvPicPr>
          <p:nvPr/>
        </p:nvPicPr>
        <p:blipFill>
          <a:blip r:embed="rId5"/>
          <a:srcRect/>
          <a:stretch>
            <a:fillRect/>
          </a:stretch>
        </p:blipFill>
        <p:spPr bwMode="auto">
          <a:xfrm>
            <a:off x="6301687" y="4114805"/>
            <a:ext cx="2009775" cy="419100"/>
          </a:xfrm>
          <a:prstGeom prst="rect">
            <a:avLst/>
          </a:prstGeom>
          <a:noFill/>
          <a:ln w="9525">
            <a:noFill/>
            <a:miter lim="800000"/>
            <a:headEnd/>
            <a:tailEnd/>
          </a:ln>
        </p:spPr>
      </p:pic>
      <p:pic>
        <p:nvPicPr>
          <p:cNvPr id="2054" name="Picture 6"/>
          <p:cNvPicPr>
            <a:picLocks noChangeAspect="1" noChangeArrowheads="1"/>
          </p:cNvPicPr>
          <p:nvPr/>
        </p:nvPicPr>
        <p:blipFill>
          <a:blip r:embed="rId6"/>
          <a:srcRect/>
          <a:stretch>
            <a:fillRect/>
          </a:stretch>
        </p:blipFill>
        <p:spPr bwMode="auto">
          <a:xfrm>
            <a:off x="5495389" y="4738267"/>
            <a:ext cx="3191411" cy="1420993"/>
          </a:xfrm>
          <a:prstGeom prst="rect">
            <a:avLst/>
          </a:prstGeom>
          <a:noFill/>
          <a:ln w="9525">
            <a:solidFill>
              <a:schemeClr val="tx2"/>
            </a:solidFill>
            <a:miter lim="800000"/>
            <a:headEnd/>
            <a:tailEnd/>
          </a:ln>
        </p:spPr>
      </p:pic>
      <p:sp>
        <p:nvSpPr>
          <p:cNvPr id="3" name="ZoneTexte 2"/>
          <p:cNvSpPr txBox="1"/>
          <p:nvPr/>
        </p:nvSpPr>
        <p:spPr>
          <a:xfrm>
            <a:off x="2732456" y="6343320"/>
            <a:ext cx="2762933" cy="369332"/>
          </a:xfrm>
          <a:prstGeom prst="rect">
            <a:avLst/>
          </a:prstGeom>
          <a:noFill/>
        </p:spPr>
        <p:txBody>
          <a:bodyPr wrap="none" rtlCol="0">
            <a:spAutoFit/>
          </a:bodyPr>
          <a:lstStyle/>
          <a:p>
            <a:r>
              <a:rPr lang="fr-FR" dirty="0" err="1" smtClean="0"/>
              <a:t>Rawsahni</a:t>
            </a:r>
            <a:r>
              <a:rPr lang="fr-FR" dirty="0" smtClean="0"/>
              <a:t> et al. NEJM, 2017</a:t>
            </a:r>
            <a:endParaRPr lang="fr-FR" dirty="0"/>
          </a:p>
        </p:txBody>
      </p:sp>
      <p:sp>
        <p:nvSpPr>
          <p:cNvPr id="4" name="Rectangle 3"/>
          <p:cNvSpPr/>
          <p:nvPr/>
        </p:nvSpPr>
        <p:spPr>
          <a:xfrm>
            <a:off x="8536435" y="3052749"/>
            <a:ext cx="372624" cy="866980"/>
          </a:xfrm>
          <a:prstGeom prst="rect">
            <a:avLst/>
          </a:prstGeom>
          <a:noFill/>
          <a:ln w="38100" cmpd="sng">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11" name="Connecteur droit 10"/>
          <p:cNvCxnSpPr/>
          <p:nvPr/>
        </p:nvCxnSpPr>
        <p:spPr>
          <a:xfrm>
            <a:off x="5865962" y="4925683"/>
            <a:ext cx="267047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Connecteur droit 11"/>
          <p:cNvCxnSpPr/>
          <p:nvPr/>
        </p:nvCxnSpPr>
        <p:spPr>
          <a:xfrm>
            <a:off x="5658241" y="5095335"/>
            <a:ext cx="287819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Connecteur droit 13"/>
          <p:cNvCxnSpPr/>
          <p:nvPr/>
        </p:nvCxnSpPr>
        <p:spPr>
          <a:xfrm>
            <a:off x="5705094" y="5282239"/>
            <a:ext cx="2878194"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71633967"/>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b="1" dirty="0" smtClean="0">
                <a:solidFill>
                  <a:schemeClr val="tx2"/>
                </a:solidFill>
              </a:rPr>
              <a:t>Pancréas artificiel (vie réelle)</a:t>
            </a:r>
            <a:br>
              <a:rPr lang="fr-FR" b="1" dirty="0" smtClean="0">
                <a:solidFill>
                  <a:schemeClr val="tx2"/>
                </a:solidFill>
              </a:rPr>
            </a:br>
            <a:r>
              <a:rPr lang="fr-FR" sz="2700" dirty="0" smtClean="0">
                <a:solidFill>
                  <a:schemeClr val="tx2"/>
                </a:solidFill>
              </a:rPr>
              <a:t>Pompe, senseur et algorithme </a:t>
            </a:r>
            <a:r>
              <a:rPr lang="fr-FR" sz="2700" dirty="0" err="1" smtClean="0">
                <a:solidFill>
                  <a:schemeClr val="tx2"/>
                </a:solidFill>
              </a:rPr>
              <a:t>pdt</a:t>
            </a:r>
            <a:r>
              <a:rPr lang="fr-FR" sz="2700" dirty="0" smtClean="0">
                <a:solidFill>
                  <a:schemeClr val="tx2"/>
                </a:solidFill>
              </a:rPr>
              <a:t> 12 semaines</a:t>
            </a:r>
            <a:endParaRPr lang="fr-FR" sz="2700" dirty="0"/>
          </a:p>
        </p:txBody>
      </p:sp>
      <p:pic>
        <p:nvPicPr>
          <p:cNvPr id="4" name="Image 3" descr="Capture d’écran 2015-11-14 à 01.40.0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385" y="1819353"/>
            <a:ext cx="4141678" cy="2156588"/>
          </a:xfrm>
          <a:prstGeom prst="rect">
            <a:avLst/>
          </a:prstGeom>
          <a:ln>
            <a:solidFill>
              <a:srgbClr val="1F497D"/>
            </a:solidFill>
          </a:ln>
        </p:spPr>
      </p:pic>
      <p:pic>
        <p:nvPicPr>
          <p:cNvPr id="5" name="Image 4" descr="Capture d’écran 2015-11-14 à 01.40.2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4916" y="6397013"/>
            <a:ext cx="2688294" cy="449219"/>
          </a:xfrm>
          <a:prstGeom prst="rect">
            <a:avLst/>
          </a:prstGeom>
        </p:spPr>
      </p:pic>
      <p:pic>
        <p:nvPicPr>
          <p:cNvPr id="6" name="Image 5" descr="Capture d’écran 2015-11-14 à 01.42.5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24370" y="1696814"/>
            <a:ext cx="3517476" cy="4763699"/>
          </a:xfrm>
          <a:prstGeom prst="rect">
            <a:avLst/>
          </a:prstGeom>
        </p:spPr>
      </p:pic>
      <p:pic>
        <p:nvPicPr>
          <p:cNvPr id="7" name="Image 6" descr="Capture d’écran 2015-11-14 à 01.43.2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37360" y="1592615"/>
            <a:ext cx="2314549" cy="381610"/>
          </a:xfrm>
          <a:prstGeom prst="rect">
            <a:avLst/>
          </a:prstGeom>
        </p:spPr>
      </p:pic>
      <p:sp>
        <p:nvSpPr>
          <p:cNvPr id="8" name="ZoneTexte 7"/>
          <p:cNvSpPr txBox="1"/>
          <p:nvPr/>
        </p:nvSpPr>
        <p:spPr>
          <a:xfrm>
            <a:off x="167116" y="4210881"/>
            <a:ext cx="4913194" cy="2031325"/>
          </a:xfrm>
          <a:prstGeom prst="rect">
            <a:avLst/>
          </a:prstGeom>
          <a:noFill/>
        </p:spPr>
        <p:txBody>
          <a:bodyPr wrap="square" rtlCol="0">
            <a:spAutoFit/>
          </a:bodyPr>
          <a:lstStyle/>
          <a:p>
            <a:pPr marL="285750" indent="-285750">
              <a:buFont typeface="Arial"/>
              <a:buChar char="•"/>
            </a:pPr>
            <a:r>
              <a:rPr lang="fr-FR" dirty="0" smtClean="0"/>
              <a:t>Adaptation automatisée de l’insuline grâce à algorithme (tél. portable) hormis pour les repas !</a:t>
            </a:r>
          </a:p>
          <a:p>
            <a:pPr marL="285750" indent="-285750">
              <a:buFont typeface="Arial"/>
              <a:buChar char="•"/>
            </a:pPr>
            <a:r>
              <a:rPr lang="fr-FR" dirty="0" smtClean="0"/>
              <a:t>12 semaines d’utilisation à domicile</a:t>
            </a:r>
          </a:p>
          <a:p>
            <a:pPr marL="285750" indent="-285750">
              <a:buFont typeface="Arial"/>
              <a:buChar char="•"/>
            </a:pPr>
            <a:r>
              <a:rPr lang="fr-FR" dirty="0"/>
              <a:t>HbA1c 7.6% </a:t>
            </a:r>
            <a:r>
              <a:rPr lang="fr-FR" dirty="0">
                <a:sym typeface="Wingdings"/>
              </a:rPr>
              <a:t></a:t>
            </a:r>
            <a:r>
              <a:rPr lang="fr-FR" dirty="0"/>
              <a:t>7.3% </a:t>
            </a:r>
            <a:endParaRPr lang="fr-FR" dirty="0" smtClean="0"/>
          </a:p>
          <a:p>
            <a:pPr marL="285750" indent="-285750">
              <a:buFont typeface="Arial"/>
              <a:buChar char="•"/>
            </a:pPr>
            <a:r>
              <a:rPr lang="fr-FR" dirty="0" smtClean="0"/>
              <a:t>Nb: Survenue d’hypoglycémies sévères lorsque senseur et pompe se déconnectent!</a:t>
            </a:r>
          </a:p>
        </p:txBody>
      </p:sp>
    </p:spTree>
    <p:extLst>
      <p:ext uri="{BB962C8B-B14F-4D97-AF65-F5344CB8AC3E}">
        <p14:creationId xmlns:p14="http://schemas.microsoft.com/office/powerpoint/2010/main" val="734109234"/>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l"/>
            <a:r>
              <a:rPr lang="fr-CH" sz="3600" b="1" dirty="0" err="1" smtClean="0">
                <a:solidFill>
                  <a:schemeClr val="tx2"/>
                </a:solidFill>
              </a:rPr>
              <a:t>iLet</a:t>
            </a:r>
            <a:r>
              <a:rPr lang="fr-CH" sz="3600" b="1" dirty="0" smtClean="0">
                <a:solidFill>
                  <a:schemeClr val="tx2"/>
                </a:solidFill>
              </a:rPr>
              <a:t> </a:t>
            </a:r>
            <a:r>
              <a:rPr lang="fr-CH" sz="3600" b="1" dirty="0" err="1" smtClean="0">
                <a:solidFill>
                  <a:schemeClr val="tx2"/>
                </a:solidFill>
              </a:rPr>
              <a:t>bionic</a:t>
            </a:r>
            <a:r>
              <a:rPr lang="fr-CH" sz="3600" b="1" dirty="0" smtClean="0">
                <a:solidFill>
                  <a:schemeClr val="tx2"/>
                </a:solidFill>
              </a:rPr>
              <a:t> </a:t>
            </a:r>
            <a:r>
              <a:rPr lang="fr-CH" sz="3600" b="1" dirty="0" err="1" smtClean="0">
                <a:solidFill>
                  <a:schemeClr val="tx2"/>
                </a:solidFill>
              </a:rPr>
              <a:t>pancreas</a:t>
            </a:r>
            <a:endParaRPr lang="fr-CH" sz="3600" b="1" dirty="0">
              <a:solidFill>
                <a:schemeClr val="tx2"/>
              </a:solidFill>
            </a:endParaRPr>
          </a:p>
        </p:txBody>
      </p:sp>
      <p:pic>
        <p:nvPicPr>
          <p:cNvPr id="49154" name="Picture 2" descr="https://i2.wp.com/www.theperfectd.com/wp-content/uploads/2015/10/i1.jpg"/>
          <p:cNvPicPr>
            <a:picLocks noChangeAspect="1" noChangeArrowheads="1"/>
          </p:cNvPicPr>
          <p:nvPr/>
        </p:nvPicPr>
        <p:blipFill>
          <a:blip r:embed="rId2"/>
          <a:srcRect/>
          <a:stretch>
            <a:fillRect/>
          </a:stretch>
        </p:blipFill>
        <p:spPr bwMode="auto">
          <a:xfrm>
            <a:off x="0" y="1142733"/>
            <a:ext cx="3546092" cy="2063181"/>
          </a:xfrm>
          <a:prstGeom prst="rect">
            <a:avLst/>
          </a:prstGeom>
          <a:noFill/>
        </p:spPr>
      </p:pic>
      <p:sp>
        <p:nvSpPr>
          <p:cNvPr id="6" name="ZoneTexte 5"/>
          <p:cNvSpPr txBox="1"/>
          <p:nvPr/>
        </p:nvSpPr>
        <p:spPr>
          <a:xfrm>
            <a:off x="1259523" y="1294215"/>
            <a:ext cx="532518" cy="369332"/>
          </a:xfrm>
          <a:prstGeom prst="rect">
            <a:avLst/>
          </a:prstGeom>
          <a:noFill/>
        </p:spPr>
        <p:txBody>
          <a:bodyPr wrap="none" rtlCol="0">
            <a:spAutoFit/>
          </a:bodyPr>
          <a:lstStyle/>
          <a:p>
            <a:r>
              <a:rPr lang="fr-CH" b="1" dirty="0" err="1" smtClean="0"/>
              <a:t>iLet</a:t>
            </a:r>
            <a:endParaRPr lang="fr-CH" b="1" dirty="0" smtClean="0"/>
          </a:p>
        </p:txBody>
      </p:sp>
      <p:sp>
        <p:nvSpPr>
          <p:cNvPr id="7" name="ZoneTexte 6"/>
          <p:cNvSpPr txBox="1"/>
          <p:nvPr/>
        </p:nvSpPr>
        <p:spPr>
          <a:xfrm>
            <a:off x="1792041" y="3624549"/>
            <a:ext cx="1515928" cy="369332"/>
          </a:xfrm>
          <a:prstGeom prst="rect">
            <a:avLst/>
          </a:prstGeom>
          <a:noFill/>
        </p:spPr>
        <p:txBody>
          <a:bodyPr wrap="none" rtlCol="0">
            <a:spAutoFit/>
          </a:bodyPr>
          <a:lstStyle/>
          <a:p>
            <a:r>
              <a:rPr lang="fr-CH" dirty="0" smtClean="0"/>
              <a:t>“Beta </a:t>
            </a:r>
            <a:r>
              <a:rPr lang="fr-CH" dirty="0" err="1" smtClean="0"/>
              <a:t>Bionics</a:t>
            </a:r>
            <a:r>
              <a:rPr lang="fr-CH" dirty="0" smtClean="0"/>
              <a:t>”</a:t>
            </a:r>
            <a:endParaRPr lang="fr-CH" dirty="0"/>
          </a:p>
        </p:txBody>
      </p:sp>
      <p:pic>
        <p:nvPicPr>
          <p:cNvPr id="49156" name="Picture 4" descr="https://diatribe.org/sites/default/files/images/Beta%20bionics.JPG"/>
          <p:cNvPicPr>
            <a:picLocks noChangeAspect="1" noChangeArrowheads="1"/>
          </p:cNvPicPr>
          <p:nvPr/>
        </p:nvPicPr>
        <p:blipFill>
          <a:blip r:embed="rId3"/>
          <a:srcRect/>
          <a:stretch>
            <a:fillRect/>
          </a:stretch>
        </p:blipFill>
        <p:spPr bwMode="auto">
          <a:xfrm>
            <a:off x="187404" y="3463140"/>
            <a:ext cx="1604637" cy="2146671"/>
          </a:xfrm>
          <a:prstGeom prst="rect">
            <a:avLst/>
          </a:prstGeom>
          <a:noFill/>
        </p:spPr>
      </p:pic>
      <p:pic>
        <p:nvPicPr>
          <p:cNvPr id="49158" name="Picture 6" descr="https://diatribe.org/sites/default/files/images/Beta%20bionics%20fig%201.png"/>
          <p:cNvPicPr>
            <a:picLocks noChangeAspect="1" noChangeArrowheads="1"/>
          </p:cNvPicPr>
          <p:nvPr/>
        </p:nvPicPr>
        <p:blipFill>
          <a:blip r:embed="rId4"/>
          <a:srcRect/>
          <a:stretch>
            <a:fillRect/>
          </a:stretch>
        </p:blipFill>
        <p:spPr bwMode="auto">
          <a:xfrm>
            <a:off x="457200" y="5756580"/>
            <a:ext cx="3185369" cy="690164"/>
          </a:xfrm>
          <a:prstGeom prst="rect">
            <a:avLst/>
          </a:prstGeom>
          <a:noFill/>
        </p:spPr>
      </p:pic>
      <p:pic>
        <p:nvPicPr>
          <p:cNvPr id="49160" name="Picture 8" descr="https://diatribe.org/sites/default/files/images/Beta%20Bionics%20fig%202.png"/>
          <p:cNvPicPr>
            <a:picLocks noChangeAspect="1" noChangeArrowheads="1"/>
          </p:cNvPicPr>
          <p:nvPr/>
        </p:nvPicPr>
        <p:blipFill>
          <a:blip r:embed="rId5"/>
          <a:srcRect l="17091" r="8638"/>
          <a:stretch>
            <a:fillRect/>
          </a:stretch>
        </p:blipFill>
        <p:spPr bwMode="auto">
          <a:xfrm>
            <a:off x="1792041" y="3479776"/>
            <a:ext cx="2368626" cy="2119018"/>
          </a:xfrm>
          <a:prstGeom prst="rect">
            <a:avLst/>
          </a:prstGeom>
          <a:noFill/>
        </p:spPr>
      </p:pic>
      <p:pic>
        <p:nvPicPr>
          <p:cNvPr id="49161" name="Picture 9"/>
          <p:cNvPicPr>
            <a:picLocks noChangeAspect="1" noChangeArrowheads="1"/>
          </p:cNvPicPr>
          <p:nvPr/>
        </p:nvPicPr>
        <p:blipFill>
          <a:blip r:embed="rId6"/>
          <a:srcRect/>
          <a:stretch>
            <a:fillRect/>
          </a:stretch>
        </p:blipFill>
        <p:spPr bwMode="auto">
          <a:xfrm>
            <a:off x="4966429" y="391176"/>
            <a:ext cx="3463651" cy="2052924"/>
          </a:xfrm>
          <a:prstGeom prst="rect">
            <a:avLst/>
          </a:prstGeom>
          <a:noFill/>
          <a:ln w="9525">
            <a:noFill/>
            <a:miter lim="800000"/>
            <a:headEnd/>
            <a:tailEnd/>
          </a:ln>
        </p:spPr>
      </p:pic>
      <p:sp>
        <p:nvSpPr>
          <p:cNvPr id="12" name="ZoneTexte 11"/>
          <p:cNvSpPr txBox="1"/>
          <p:nvPr/>
        </p:nvSpPr>
        <p:spPr>
          <a:xfrm>
            <a:off x="5247249" y="2259434"/>
            <a:ext cx="2924519" cy="369332"/>
          </a:xfrm>
          <a:prstGeom prst="rect">
            <a:avLst/>
          </a:prstGeom>
          <a:noFill/>
        </p:spPr>
        <p:txBody>
          <a:bodyPr wrap="none" rtlCol="0">
            <a:spAutoFit/>
          </a:bodyPr>
          <a:lstStyle/>
          <a:p>
            <a:r>
              <a:rPr lang="fr-CH" dirty="0" smtClean="0"/>
              <a:t>5 jours (20 adultes et 32 ado)</a:t>
            </a:r>
            <a:endParaRPr lang="fr-CH" dirty="0"/>
          </a:p>
        </p:txBody>
      </p:sp>
      <p:sp>
        <p:nvSpPr>
          <p:cNvPr id="13" name="ZoneTexte 12"/>
          <p:cNvSpPr txBox="1"/>
          <p:nvPr/>
        </p:nvSpPr>
        <p:spPr>
          <a:xfrm>
            <a:off x="8308578" y="773401"/>
            <a:ext cx="652743" cy="369332"/>
          </a:xfrm>
          <a:prstGeom prst="rect">
            <a:avLst/>
          </a:prstGeom>
          <a:noFill/>
        </p:spPr>
        <p:txBody>
          <a:bodyPr wrap="none" rtlCol="0">
            <a:spAutoFit/>
          </a:bodyPr>
          <a:lstStyle/>
          <a:p>
            <a:r>
              <a:rPr lang="fr-CH" dirty="0" smtClean="0"/>
              <a:t>2014</a:t>
            </a:r>
            <a:endParaRPr lang="fr-CH" dirty="0"/>
          </a:p>
        </p:txBody>
      </p:sp>
      <p:pic>
        <p:nvPicPr>
          <p:cNvPr id="49162" name="Picture 10"/>
          <p:cNvPicPr>
            <a:picLocks noChangeAspect="1" noChangeArrowheads="1"/>
          </p:cNvPicPr>
          <p:nvPr/>
        </p:nvPicPr>
        <p:blipFill>
          <a:blip r:embed="rId7"/>
          <a:srcRect/>
          <a:stretch>
            <a:fillRect/>
          </a:stretch>
        </p:blipFill>
        <p:spPr bwMode="auto">
          <a:xfrm>
            <a:off x="3903947" y="2638468"/>
            <a:ext cx="4526133" cy="1134891"/>
          </a:xfrm>
          <a:prstGeom prst="rect">
            <a:avLst/>
          </a:prstGeom>
          <a:noFill/>
          <a:ln w="9525">
            <a:noFill/>
            <a:miter lim="800000"/>
            <a:headEnd/>
            <a:tailEnd/>
          </a:ln>
        </p:spPr>
      </p:pic>
      <p:sp>
        <p:nvSpPr>
          <p:cNvPr id="15" name="ZoneTexte 14"/>
          <p:cNvSpPr txBox="1"/>
          <p:nvPr/>
        </p:nvSpPr>
        <p:spPr>
          <a:xfrm>
            <a:off x="7655835" y="3255217"/>
            <a:ext cx="652743" cy="369332"/>
          </a:xfrm>
          <a:prstGeom prst="rect">
            <a:avLst/>
          </a:prstGeom>
          <a:noFill/>
        </p:spPr>
        <p:txBody>
          <a:bodyPr wrap="none" rtlCol="0">
            <a:spAutoFit/>
          </a:bodyPr>
          <a:lstStyle/>
          <a:p>
            <a:r>
              <a:rPr lang="fr-CH" dirty="0" smtClean="0"/>
              <a:t>2016</a:t>
            </a:r>
            <a:endParaRPr lang="fr-CH" dirty="0"/>
          </a:p>
        </p:txBody>
      </p:sp>
      <p:sp>
        <p:nvSpPr>
          <p:cNvPr id="16" name="ZoneTexte 15"/>
          <p:cNvSpPr txBox="1"/>
          <p:nvPr/>
        </p:nvSpPr>
        <p:spPr>
          <a:xfrm>
            <a:off x="4737253" y="3809215"/>
            <a:ext cx="2844946" cy="369332"/>
          </a:xfrm>
          <a:prstGeom prst="rect">
            <a:avLst/>
          </a:prstGeom>
          <a:noFill/>
        </p:spPr>
        <p:txBody>
          <a:bodyPr wrap="none" rtlCol="0">
            <a:spAutoFit/>
          </a:bodyPr>
          <a:lstStyle/>
          <a:p>
            <a:r>
              <a:rPr lang="fr-CH" dirty="0" smtClean="0"/>
              <a:t>5 jours (19 Enfants 6-11 ans)</a:t>
            </a:r>
            <a:endParaRPr lang="fr-CH" dirty="0"/>
          </a:p>
        </p:txBody>
      </p:sp>
      <p:pic>
        <p:nvPicPr>
          <p:cNvPr id="49163" name="Picture 11"/>
          <p:cNvPicPr>
            <a:picLocks noChangeAspect="1" noChangeArrowheads="1"/>
          </p:cNvPicPr>
          <p:nvPr/>
        </p:nvPicPr>
        <p:blipFill>
          <a:blip r:embed="rId8"/>
          <a:srcRect/>
          <a:stretch>
            <a:fillRect/>
          </a:stretch>
        </p:blipFill>
        <p:spPr bwMode="auto">
          <a:xfrm>
            <a:off x="3903947" y="4273243"/>
            <a:ext cx="4935682" cy="1224861"/>
          </a:xfrm>
          <a:prstGeom prst="rect">
            <a:avLst/>
          </a:prstGeom>
          <a:noFill/>
          <a:ln w="9525">
            <a:noFill/>
            <a:miter lim="800000"/>
            <a:headEnd/>
            <a:tailEnd/>
          </a:ln>
        </p:spPr>
      </p:pic>
      <p:sp>
        <p:nvSpPr>
          <p:cNvPr id="18" name="ZoneTexte 17"/>
          <p:cNvSpPr txBox="1"/>
          <p:nvPr/>
        </p:nvSpPr>
        <p:spPr>
          <a:xfrm>
            <a:off x="7982206" y="4966422"/>
            <a:ext cx="944489" cy="369332"/>
          </a:xfrm>
          <a:prstGeom prst="rect">
            <a:avLst/>
          </a:prstGeom>
          <a:noFill/>
        </p:spPr>
        <p:txBody>
          <a:bodyPr wrap="none" rtlCol="0">
            <a:spAutoFit/>
          </a:bodyPr>
          <a:lstStyle/>
          <a:p>
            <a:r>
              <a:rPr lang="fr-CH" dirty="0" smtClean="0"/>
              <a:t>12.2016</a:t>
            </a:r>
            <a:endParaRPr lang="fr-CH" dirty="0"/>
          </a:p>
        </p:txBody>
      </p:sp>
      <p:sp>
        <p:nvSpPr>
          <p:cNvPr id="19" name="ZoneTexte 18"/>
          <p:cNvSpPr txBox="1"/>
          <p:nvPr/>
        </p:nvSpPr>
        <p:spPr>
          <a:xfrm>
            <a:off x="4737253" y="5571914"/>
            <a:ext cx="3827394" cy="369332"/>
          </a:xfrm>
          <a:prstGeom prst="rect">
            <a:avLst/>
          </a:prstGeom>
          <a:noFill/>
        </p:spPr>
        <p:txBody>
          <a:bodyPr wrap="none" rtlCol="0">
            <a:spAutoFit/>
          </a:bodyPr>
          <a:lstStyle/>
          <a:p>
            <a:r>
              <a:rPr lang="fr-CH" dirty="0" smtClean="0"/>
              <a:t>11 jours (43 adultes, sport et conduite)</a:t>
            </a:r>
            <a:endParaRPr lang="fr-CH" dirty="0"/>
          </a:p>
        </p:txBody>
      </p:sp>
    </p:spTree>
    <p:extLst>
      <p:ext uri="{BB962C8B-B14F-4D97-AF65-F5344CB8AC3E}">
        <p14:creationId xmlns:p14="http://schemas.microsoft.com/office/powerpoint/2010/main" val="764569265"/>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H" sz="3600" b="1" dirty="0" err="1" smtClean="0">
                <a:solidFill>
                  <a:schemeClr val="tx2"/>
                </a:solidFill>
              </a:rPr>
              <a:t>Medtronic</a:t>
            </a:r>
            <a:r>
              <a:rPr lang="fr-CH" sz="3600" dirty="0" smtClean="0"/>
              <a:t> </a:t>
            </a:r>
            <a:r>
              <a:rPr lang="fr-CH" sz="3600" b="1" dirty="0" err="1" smtClean="0">
                <a:solidFill>
                  <a:schemeClr val="tx2"/>
                </a:solidFill>
              </a:rPr>
              <a:t>hybrid</a:t>
            </a:r>
            <a:r>
              <a:rPr lang="fr-CH" sz="3600" b="1" dirty="0" smtClean="0">
                <a:solidFill>
                  <a:schemeClr val="tx2"/>
                </a:solidFill>
              </a:rPr>
              <a:t> close-</a:t>
            </a:r>
            <a:r>
              <a:rPr lang="fr-CH" sz="3600" b="1" dirty="0" err="1" smtClean="0">
                <a:solidFill>
                  <a:schemeClr val="tx2"/>
                </a:solidFill>
              </a:rPr>
              <a:t>loop</a:t>
            </a:r>
            <a:r>
              <a:rPr lang="fr-CH" sz="3600" b="1" dirty="0" smtClean="0">
                <a:solidFill>
                  <a:schemeClr val="tx2"/>
                </a:solidFill>
              </a:rPr>
              <a:t> (HCL)</a:t>
            </a:r>
            <a:endParaRPr lang="fr-CH" sz="3600" b="1" dirty="0">
              <a:solidFill>
                <a:schemeClr val="tx2"/>
              </a:solidFill>
            </a:endParaRPr>
          </a:p>
        </p:txBody>
      </p:sp>
      <p:pic>
        <p:nvPicPr>
          <p:cNvPr id="78850" name="Picture 2" descr="artificial-pancreas"/>
          <p:cNvPicPr>
            <a:picLocks noChangeAspect="1" noChangeArrowheads="1"/>
          </p:cNvPicPr>
          <p:nvPr/>
        </p:nvPicPr>
        <p:blipFill>
          <a:blip r:embed="rId2"/>
          <a:srcRect/>
          <a:stretch>
            <a:fillRect/>
          </a:stretch>
        </p:blipFill>
        <p:spPr bwMode="auto">
          <a:xfrm>
            <a:off x="457200" y="1600200"/>
            <a:ext cx="3850801" cy="2165006"/>
          </a:xfrm>
          <a:prstGeom prst="rect">
            <a:avLst/>
          </a:prstGeom>
          <a:noFill/>
        </p:spPr>
      </p:pic>
      <p:sp>
        <p:nvSpPr>
          <p:cNvPr id="5" name="ZoneTexte 4"/>
          <p:cNvSpPr txBox="1"/>
          <p:nvPr/>
        </p:nvSpPr>
        <p:spPr>
          <a:xfrm>
            <a:off x="1498294" y="3869541"/>
            <a:ext cx="1593706" cy="369332"/>
          </a:xfrm>
          <a:prstGeom prst="rect">
            <a:avLst/>
          </a:prstGeom>
          <a:noFill/>
        </p:spPr>
        <p:txBody>
          <a:bodyPr wrap="none" rtlCol="0">
            <a:spAutoFit/>
          </a:bodyPr>
          <a:lstStyle/>
          <a:p>
            <a:r>
              <a:rPr lang="fr-CH" dirty="0" err="1" smtClean="0"/>
              <a:t>MiniMed</a:t>
            </a:r>
            <a:r>
              <a:rPr lang="fr-CH" dirty="0" smtClean="0"/>
              <a:t> 670G</a:t>
            </a:r>
            <a:endParaRPr lang="fr-CH" dirty="0"/>
          </a:p>
        </p:txBody>
      </p:sp>
      <p:pic>
        <p:nvPicPr>
          <p:cNvPr id="78851" name="Picture 3"/>
          <p:cNvPicPr>
            <a:picLocks noChangeAspect="1" noChangeArrowheads="1"/>
          </p:cNvPicPr>
          <p:nvPr/>
        </p:nvPicPr>
        <p:blipFill>
          <a:blip r:embed="rId3"/>
          <a:srcRect l="4969" t="28887" r="35404" b="34548"/>
          <a:stretch>
            <a:fillRect/>
          </a:stretch>
        </p:blipFill>
        <p:spPr bwMode="auto">
          <a:xfrm>
            <a:off x="4487501" y="1600200"/>
            <a:ext cx="4476779" cy="1788270"/>
          </a:xfrm>
          <a:prstGeom prst="rect">
            <a:avLst/>
          </a:prstGeom>
          <a:noFill/>
          <a:ln w="9525">
            <a:noFill/>
            <a:miter lim="800000"/>
            <a:headEnd/>
            <a:tailEnd/>
          </a:ln>
        </p:spPr>
      </p:pic>
      <p:pic>
        <p:nvPicPr>
          <p:cNvPr id="78852" name="Picture 4"/>
          <p:cNvPicPr>
            <a:picLocks noChangeAspect="1" noChangeArrowheads="1"/>
          </p:cNvPicPr>
          <p:nvPr/>
        </p:nvPicPr>
        <p:blipFill>
          <a:blip r:embed="rId4"/>
          <a:srcRect/>
          <a:stretch>
            <a:fillRect/>
          </a:stretch>
        </p:blipFill>
        <p:spPr bwMode="auto">
          <a:xfrm>
            <a:off x="5010150" y="4285156"/>
            <a:ext cx="3676650" cy="1914525"/>
          </a:xfrm>
          <a:prstGeom prst="rect">
            <a:avLst/>
          </a:prstGeom>
          <a:noFill/>
          <a:ln w="9525">
            <a:noFill/>
            <a:miter lim="800000"/>
            <a:headEnd/>
            <a:tailEnd/>
          </a:ln>
        </p:spPr>
      </p:pic>
      <p:pic>
        <p:nvPicPr>
          <p:cNvPr id="78853" name="Picture 5"/>
          <p:cNvPicPr>
            <a:picLocks noChangeAspect="1" noChangeArrowheads="1"/>
          </p:cNvPicPr>
          <p:nvPr/>
        </p:nvPicPr>
        <p:blipFill>
          <a:blip r:embed="rId5"/>
          <a:srcRect/>
          <a:stretch>
            <a:fillRect/>
          </a:stretch>
        </p:blipFill>
        <p:spPr bwMode="auto">
          <a:xfrm>
            <a:off x="457200" y="4285156"/>
            <a:ext cx="4404431" cy="1868242"/>
          </a:xfrm>
          <a:prstGeom prst="rect">
            <a:avLst/>
          </a:prstGeom>
          <a:noFill/>
          <a:ln w="9525">
            <a:noFill/>
            <a:miter lim="800000"/>
            <a:headEnd/>
            <a:tailEnd/>
          </a:ln>
        </p:spPr>
      </p:pic>
      <p:sp>
        <p:nvSpPr>
          <p:cNvPr id="9" name="ZoneTexte 8"/>
          <p:cNvSpPr txBox="1"/>
          <p:nvPr/>
        </p:nvSpPr>
        <p:spPr>
          <a:xfrm>
            <a:off x="936434" y="6153398"/>
            <a:ext cx="3164905" cy="369332"/>
          </a:xfrm>
          <a:prstGeom prst="rect">
            <a:avLst/>
          </a:prstGeom>
          <a:noFill/>
        </p:spPr>
        <p:txBody>
          <a:bodyPr wrap="none" rtlCol="0">
            <a:spAutoFit/>
          </a:bodyPr>
          <a:lstStyle/>
          <a:p>
            <a:r>
              <a:rPr lang="fr-CH" dirty="0" smtClean="0"/>
              <a:t>Ly et al. </a:t>
            </a:r>
            <a:r>
              <a:rPr lang="fr-CH" dirty="0" err="1" smtClean="0"/>
              <a:t>Pediatric</a:t>
            </a:r>
            <a:r>
              <a:rPr lang="fr-CH" dirty="0" smtClean="0"/>
              <a:t> </a:t>
            </a:r>
            <a:r>
              <a:rPr lang="fr-CH" dirty="0" err="1" smtClean="0"/>
              <a:t>Diabetes</a:t>
            </a:r>
            <a:r>
              <a:rPr lang="fr-CH" dirty="0" smtClean="0"/>
              <a:t> 2016</a:t>
            </a:r>
            <a:endParaRPr lang="fr-CH" dirty="0"/>
          </a:p>
        </p:txBody>
      </p:sp>
      <p:sp>
        <p:nvSpPr>
          <p:cNvPr id="11" name="ZoneTexte 10"/>
          <p:cNvSpPr txBox="1"/>
          <p:nvPr/>
        </p:nvSpPr>
        <p:spPr>
          <a:xfrm>
            <a:off x="5291672" y="6199681"/>
            <a:ext cx="3277564" cy="338554"/>
          </a:xfrm>
          <a:prstGeom prst="rect">
            <a:avLst/>
          </a:prstGeom>
          <a:noFill/>
        </p:spPr>
        <p:txBody>
          <a:bodyPr wrap="none" rtlCol="0">
            <a:spAutoFit/>
          </a:bodyPr>
          <a:lstStyle/>
          <a:p>
            <a:r>
              <a:rPr lang="fr-CH" sz="1600" dirty="0" smtClean="0"/>
              <a:t>8.4 et 8.5 </a:t>
            </a:r>
            <a:r>
              <a:rPr lang="fr-CH" sz="1600" dirty="0" err="1" smtClean="0"/>
              <a:t>mmol</a:t>
            </a:r>
            <a:r>
              <a:rPr lang="fr-CH" sz="1600" dirty="0" smtClean="0"/>
              <a:t>/l  glycémie moyenne</a:t>
            </a:r>
            <a:endParaRPr lang="fr-CH" sz="1600" dirty="0"/>
          </a:p>
        </p:txBody>
      </p:sp>
    </p:spTree>
    <p:extLst>
      <p:ext uri="{BB962C8B-B14F-4D97-AF65-F5344CB8AC3E}">
        <p14:creationId xmlns:p14="http://schemas.microsoft.com/office/powerpoint/2010/main" val="1991696862"/>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b="1" dirty="0" smtClean="0">
                <a:solidFill>
                  <a:schemeClr val="tx2"/>
                </a:solidFill>
              </a:rPr>
              <a:t>In </a:t>
            </a:r>
            <a:r>
              <a:rPr lang="fr-CH" b="1" dirty="0" err="1" smtClean="0">
                <a:solidFill>
                  <a:schemeClr val="tx2"/>
                </a:solidFill>
              </a:rPr>
              <a:t>silico</a:t>
            </a:r>
            <a:r>
              <a:rPr lang="fr-CH" b="1" dirty="0" smtClean="0">
                <a:solidFill>
                  <a:schemeClr val="tx2"/>
                </a:solidFill>
              </a:rPr>
              <a:t> </a:t>
            </a:r>
            <a:r>
              <a:rPr lang="fr-CH" b="1" dirty="0" err="1" smtClean="0">
                <a:solidFill>
                  <a:schemeClr val="tx2"/>
                </a:solidFill>
              </a:rPr>
              <a:t>project</a:t>
            </a:r>
            <a:endParaRPr lang="fr-CH" b="1" dirty="0">
              <a:solidFill>
                <a:schemeClr val="tx2"/>
              </a:solidFill>
            </a:endParaRPr>
          </a:p>
        </p:txBody>
      </p:sp>
      <p:sp>
        <p:nvSpPr>
          <p:cNvPr id="3" name="Espace réservé du contenu 2"/>
          <p:cNvSpPr>
            <a:spLocks noGrp="1"/>
          </p:cNvSpPr>
          <p:nvPr>
            <p:ph idx="1"/>
          </p:nvPr>
        </p:nvSpPr>
        <p:spPr>
          <a:xfrm>
            <a:off x="1194319" y="1296955"/>
            <a:ext cx="6578081" cy="1693506"/>
          </a:xfrm>
        </p:spPr>
        <p:txBody>
          <a:bodyPr>
            <a:normAutofit fontScale="70000" lnSpcReduction="20000"/>
          </a:bodyPr>
          <a:lstStyle/>
          <a:p>
            <a:pPr algn="just">
              <a:buNone/>
            </a:pPr>
            <a:r>
              <a:rPr lang="fr-CH" dirty="0" smtClean="0"/>
              <a:t>	</a:t>
            </a:r>
            <a:r>
              <a:rPr lang="fr-CH" sz="4500" dirty="0" smtClean="0"/>
              <a:t>26 variables à prendre en compte pour modéliser mathématiquement l’équation nécessaire à l’homéostasie du glucose</a:t>
            </a:r>
            <a:endParaRPr lang="fr-CH" sz="4500" dirty="0"/>
          </a:p>
        </p:txBody>
      </p:sp>
      <p:pic>
        <p:nvPicPr>
          <p:cNvPr id="99330" name="Picture 2" descr="https://www.usnews.com/dims4/USNEWS/08a02ba/2147483647/thumbnail/970x647/quality/85/?url=%2Fcmsmedia%2F0c%2F10b057091bc2680e7e56519c106349%2F11620FE_PR_BH_pioneers_kovatchev.jpg"/>
          <p:cNvPicPr>
            <a:picLocks noChangeAspect="1" noChangeArrowheads="1"/>
          </p:cNvPicPr>
          <p:nvPr/>
        </p:nvPicPr>
        <p:blipFill>
          <a:blip r:embed="rId2"/>
          <a:srcRect/>
          <a:stretch>
            <a:fillRect/>
          </a:stretch>
        </p:blipFill>
        <p:spPr bwMode="auto">
          <a:xfrm>
            <a:off x="457201" y="2990461"/>
            <a:ext cx="3477712" cy="2319669"/>
          </a:xfrm>
          <a:prstGeom prst="rect">
            <a:avLst/>
          </a:prstGeom>
          <a:noFill/>
        </p:spPr>
      </p:pic>
      <p:sp>
        <p:nvSpPr>
          <p:cNvPr id="5" name="ZoneTexte 4"/>
          <p:cNvSpPr txBox="1"/>
          <p:nvPr/>
        </p:nvSpPr>
        <p:spPr>
          <a:xfrm>
            <a:off x="1454321" y="5759969"/>
            <a:ext cx="1378647" cy="369332"/>
          </a:xfrm>
          <a:prstGeom prst="rect">
            <a:avLst/>
          </a:prstGeom>
          <a:noFill/>
        </p:spPr>
        <p:txBody>
          <a:bodyPr wrap="none" rtlCol="0">
            <a:spAutoFit/>
          </a:bodyPr>
          <a:lstStyle/>
          <a:p>
            <a:r>
              <a:rPr lang="fr-CH" dirty="0" smtClean="0"/>
              <a:t>B. </a:t>
            </a:r>
            <a:r>
              <a:rPr lang="fr-CH" dirty="0" err="1" smtClean="0"/>
              <a:t>Kovatchev</a:t>
            </a:r>
            <a:endParaRPr lang="fr-CH" dirty="0"/>
          </a:p>
        </p:txBody>
      </p:sp>
      <p:sp>
        <p:nvSpPr>
          <p:cNvPr id="6" name="ZoneTexte 5"/>
          <p:cNvSpPr txBox="1"/>
          <p:nvPr/>
        </p:nvSpPr>
        <p:spPr>
          <a:xfrm>
            <a:off x="437262" y="5390637"/>
            <a:ext cx="3639073" cy="369332"/>
          </a:xfrm>
          <a:prstGeom prst="rect">
            <a:avLst/>
          </a:prstGeom>
          <a:noFill/>
        </p:spPr>
        <p:txBody>
          <a:bodyPr wrap="none" rtlCol="0">
            <a:spAutoFit/>
          </a:bodyPr>
          <a:lstStyle/>
          <a:p>
            <a:r>
              <a:rPr lang="fr-FR" dirty="0" smtClean="0"/>
              <a:t>In </a:t>
            </a:r>
            <a:r>
              <a:rPr lang="fr-FR" dirty="0" err="1" smtClean="0"/>
              <a:t>silico</a:t>
            </a:r>
            <a:r>
              <a:rPr lang="fr-FR" dirty="0" smtClean="0"/>
              <a:t> trials (2007 acceptation FDA)</a:t>
            </a:r>
          </a:p>
        </p:txBody>
      </p:sp>
      <p:pic>
        <p:nvPicPr>
          <p:cNvPr id="7" name="Picture 2"/>
          <p:cNvPicPr>
            <a:picLocks noChangeAspect="1" noChangeArrowheads="1"/>
          </p:cNvPicPr>
          <p:nvPr/>
        </p:nvPicPr>
        <p:blipFill>
          <a:blip r:embed="rId3" cstate="print"/>
          <a:srcRect/>
          <a:stretch>
            <a:fillRect/>
          </a:stretch>
        </p:blipFill>
        <p:spPr bwMode="auto">
          <a:xfrm>
            <a:off x="4098270" y="2892208"/>
            <a:ext cx="4842616" cy="2567217"/>
          </a:xfrm>
          <a:prstGeom prst="rect">
            <a:avLst/>
          </a:prstGeom>
          <a:noFill/>
          <a:ln w="9525">
            <a:noFill/>
            <a:miter lim="800000"/>
            <a:headEnd/>
            <a:tailEnd/>
          </a:ln>
        </p:spPr>
      </p:pic>
      <p:sp>
        <p:nvSpPr>
          <p:cNvPr id="8" name="ZoneTexte 7"/>
          <p:cNvSpPr txBox="1"/>
          <p:nvPr/>
        </p:nvSpPr>
        <p:spPr>
          <a:xfrm>
            <a:off x="4744322" y="5390637"/>
            <a:ext cx="3254692" cy="369332"/>
          </a:xfrm>
          <a:prstGeom prst="rect">
            <a:avLst/>
          </a:prstGeom>
          <a:noFill/>
        </p:spPr>
        <p:txBody>
          <a:bodyPr wrap="none" rtlCol="0">
            <a:spAutoFit/>
          </a:bodyPr>
          <a:lstStyle/>
          <a:p>
            <a:r>
              <a:rPr lang="fr-FR" dirty="0" err="1" smtClean="0"/>
              <a:t>Cobelli</a:t>
            </a:r>
            <a:r>
              <a:rPr lang="fr-FR" dirty="0" smtClean="0"/>
              <a:t> et al. </a:t>
            </a:r>
            <a:r>
              <a:rPr lang="fr-FR" dirty="0" err="1" smtClean="0"/>
              <a:t>Diabetes</a:t>
            </a:r>
            <a:r>
              <a:rPr lang="fr-FR" dirty="0" smtClean="0"/>
              <a:t>, Nov. 2011</a:t>
            </a:r>
            <a:endParaRPr lang="fr-FR" dirty="0"/>
          </a:p>
        </p:txBody>
      </p:sp>
    </p:spTree>
    <p:extLst>
      <p:ext uri="{BB962C8B-B14F-4D97-AF65-F5344CB8AC3E}">
        <p14:creationId xmlns:p14="http://schemas.microsoft.com/office/powerpoint/2010/main" val="959692234"/>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sz="3600" b="1" dirty="0" smtClean="0">
                <a:solidFill>
                  <a:srgbClr val="1F497D"/>
                </a:solidFill>
              </a:rPr>
              <a:t>Une multitude de facteurs influencent l’équilibre glycémique </a:t>
            </a:r>
            <a:r>
              <a:rPr lang="fr-FR" sz="2400" dirty="0" smtClean="0">
                <a:solidFill>
                  <a:srgbClr val="1F497D"/>
                </a:solidFill>
              </a:rPr>
              <a:t>(pondération variable)</a:t>
            </a:r>
            <a:endParaRPr lang="fr-FR" sz="3600" dirty="0">
              <a:solidFill>
                <a:srgbClr val="1F497D"/>
              </a:solidFill>
            </a:endParaRPr>
          </a:p>
        </p:txBody>
      </p:sp>
      <p:sp>
        <p:nvSpPr>
          <p:cNvPr id="3" name="Espace réservé du contenu 2"/>
          <p:cNvSpPr>
            <a:spLocks noGrp="1"/>
          </p:cNvSpPr>
          <p:nvPr>
            <p:ph idx="1"/>
          </p:nvPr>
        </p:nvSpPr>
        <p:spPr>
          <a:xfrm>
            <a:off x="467544" y="1772816"/>
            <a:ext cx="8219256" cy="4525963"/>
          </a:xfrm>
        </p:spPr>
        <p:txBody>
          <a:bodyPr>
            <a:normAutofit/>
          </a:bodyPr>
          <a:lstStyle/>
          <a:p>
            <a:r>
              <a:rPr lang="fr-FR" sz="2800" dirty="0" smtClean="0"/>
              <a:t>Variabilité intrinsèque (site d’injection, type d’insuline, etc.)</a:t>
            </a:r>
          </a:p>
          <a:p>
            <a:r>
              <a:rPr lang="fr-FR" sz="2800" dirty="0" smtClean="0"/>
              <a:t>Dosage de l’insuline basale (âge, poids, sensibilité insuline)</a:t>
            </a:r>
          </a:p>
          <a:p>
            <a:r>
              <a:rPr lang="fr-FR" sz="2800" dirty="0" smtClean="0"/>
              <a:t>L’adéquation du dosage de l’insuline rapide au moment du repas</a:t>
            </a:r>
          </a:p>
          <a:p>
            <a:r>
              <a:rPr lang="fr-FR" sz="2800" dirty="0" smtClean="0">
                <a:solidFill>
                  <a:srgbClr val="1F497D"/>
                </a:solidFill>
              </a:rPr>
              <a:t>Enseignement/accompagnement</a:t>
            </a:r>
          </a:p>
          <a:p>
            <a:pPr lvl="1"/>
            <a:r>
              <a:rPr lang="fr-FR" sz="2400" dirty="0" smtClean="0">
                <a:solidFill>
                  <a:srgbClr val="1F497D"/>
                </a:solidFill>
              </a:rPr>
              <a:t>Gestion des repas et de l’activité physique, imprévus, etc.</a:t>
            </a:r>
          </a:p>
          <a:p>
            <a:r>
              <a:rPr lang="fr-FR" sz="2800" dirty="0" smtClean="0">
                <a:solidFill>
                  <a:srgbClr val="1F497D"/>
                </a:solidFill>
              </a:rPr>
              <a:t>Facteur humain</a:t>
            </a:r>
          </a:p>
          <a:p>
            <a:pPr>
              <a:buFont typeface="Wingdings" charset="0"/>
              <a:buChar char="à"/>
            </a:pPr>
            <a:endParaRPr lang="fr-FR" sz="2800" b="1" dirty="0"/>
          </a:p>
        </p:txBody>
      </p:sp>
    </p:spTree>
    <p:extLst>
      <p:ext uri="{BB962C8B-B14F-4D97-AF65-F5344CB8AC3E}">
        <p14:creationId xmlns:p14="http://schemas.microsoft.com/office/powerpoint/2010/main" val="2126027330"/>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5300" y="274638"/>
            <a:ext cx="8686800" cy="1143000"/>
          </a:xfrm>
        </p:spPr>
        <p:txBody>
          <a:bodyPr>
            <a:normAutofit fontScale="90000"/>
          </a:bodyPr>
          <a:lstStyle/>
          <a:p>
            <a:pPr lvl="0" algn="l"/>
            <a:r>
              <a:rPr lang="fr-FR" sz="3600" b="1" dirty="0" smtClean="0">
                <a:solidFill>
                  <a:schemeClr val="tx2"/>
                </a:solidFill>
              </a:rPr>
              <a:t>Le traitement moderne du diabète de type 1 : </a:t>
            </a:r>
            <a:endParaRPr lang="fr-FR" sz="2400" dirty="0"/>
          </a:p>
        </p:txBody>
      </p:sp>
      <p:graphicFrame>
        <p:nvGraphicFramePr>
          <p:cNvPr id="4" name="Espace réservé du contenu 3"/>
          <p:cNvGraphicFramePr>
            <a:graphicFrameLocks noGrp="1"/>
          </p:cNvGraphicFramePr>
          <p:nvPr>
            <p:ph idx="1"/>
            <p:extLst>
              <p:ext uri="{D42A27DB-BD31-4B8C-83A1-F6EECF244321}">
                <p14:modId xmlns:p14="http://schemas.microsoft.com/office/powerpoint/2010/main" val="3940229480"/>
              </p:ext>
            </p:extLst>
          </p:nvPr>
        </p:nvGraphicFramePr>
        <p:xfrm>
          <a:off x="1282524" y="2235657"/>
          <a:ext cx="6570133" cy="31059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Espace réservé du contenu 2"/>
          <p:cNvSpPr txBox="1">
            <a:spLocks/>
          </p:cNvSpPr>
          <p:nvPr/>
        </p:nvSpPr>
        <p:spPr>
          <a:xfrm>
            <a:off x="457200" y="5580951"/>
            <a:ext cx="8229600" cy="110913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sz="900" dirty="0" smtClean="0"/>
              <a:t>Smart C, </a:t>
            </a:r>
            <a:r>
              <a:rPr lang="fr-FR" sz="900" dirty="0" err="1" smtClean="0"/>
              <a:t>Aslander</a:t>
            </a:r>
            <a:r>
              <a:rPr lang="fr-FR" sz="900" dirty="0" smtClean="0"/>
              <a:t>-van VE, Waldron S. </a:t>
            </a:r>
            <a:r>
              <a:rPr lang="fr-FR" sz="900" dirty="0" err="1" smtClean="0"/>
              <a:t>Nutritional</a:t>
            </a:r>
            <a:r>
              <a:rPr lang="fr-FR" sz="900" dirty="0" smtClean="0"/>
              <a:t> management in </a:t>
            </a:r>
            <a:r>
              <a:rPr lang="fr-FR" sz="900" dirty="0" err="1" smtClean="0"/>
              <a:t>children</a:t>
            </a:r>
            <a:r>
              <a:rPr lang="fr-FR" sz="900" dirty="0" smtClean="0"/>
              <a:t> and adolescents </a:t>
            </a:r>
            <a:r>
              <a:rPr lang="fr-FR" sz="900" dirty="0" err="1" smtClean="0"/>
              <a:t>with</a:t>
            </a:r>
            <a:r>
              <a:rPr lang="fr-FR" sz="900" dirty="0" smtClean="0"/>
              <a:t> dia- </a:t>
            </a:r>
            <a:r>
              <a:rPr lang="fr-FR" sz="900" dirty="0" err="1" smtClean="0"/>
              <a:t>betes</a:t>
            </a:r>
            <a:r>
              <a:rPr lang="fr-FR" sz="900" dirty="0" smtClean="0"/>
              <a:t>. </a:t>
            </a:r>
            <a:r>
              <a:rPr lang="fr-FR" sz="900" dirty="0" err="1" smtClean="0"/>
              <a:t>Pediatr</a:t>
            </a:r>
            <a:r>
              <a:rPr lang="fr-FR" sz="900" dirty="0" smtClean="0"/>
              <a:t> </a:t>
            </a:r>
            <a:r>
              <a:rPr lang="fr-FR" sz="900" dirty="0" err="1" smtClean="0"/>
              <a:t>Diabetes</a:t>
            </a:r>
            <a:r>
              <a:rPr lang="fr-FR" sz="900" dirty="0" smtClean="0"/>
              <a:t> 2009; 10 </a:t>
            </a:r>
            <a:r>
              <a:rPr lang="fr-FR" sz="900" dirty="0" err="1" smtClean="0"/>
              <a:t>Suppl</a:t>
            </a:r>
            <a:r>
              <a:rPr lang="fr-FR" sz="900" dirty="0" smtClean="0"/>
              <a:t> 12: 100-117. </a:t>
            </a:r>
          </a:p>
          <a:p>
            <a:r>
              <a:rPr lang="fr-FR" sz="900" dirty="0" smtClean="0"/>
              <a:t>Robertson K, </a:t>
            </a:r>
            <a:r>
              <a:rPr lang="fr-FR" sz="900" dirty="0" err="1" smtClean="0"/>
              <a:t>Adolfsson</a:t>
            </a:r>
            <a:r>
              <a:rPr lang="fr-FR" sz="900" dirty="0" smtClean="0"/>
              <a:t> P, Scheiner G, et al. </a:t>
            </a:r>
            <a:r>
              <a:rPr lang="fr-FR" sz="900" dirty="0" err="1" smtClean="0"/>
              <a:t>Exercise</a:t>
            </a:r>
            <a:r>
              <a:rPr lang="fr-FR" sz="900" dirty="0" smtClean="0"/>
              <a:t> in </a:t>
            </a:r>
            <a:r>
              <a:rPr lang="fr-FR" sz="900" dirty="0" err="1" smtClean="0"/>
              <a:t>children</a:t>
            </a:r>
            <a:r>
              <a:rPr lang="fr-FR" sz="900" dirty="0" smtClean="0"/>
              <a:t> and adolescents </a:t>
            </a:r>
            <a:r>
              <a:rPr lang="fr-FR" sz="900" dirty="0" err="1" smtClean="0"/>
              <a:t>with</a:t>
            </a:r>
            <a:r>
              <a:rPr lang="fr-FR" sz="900" dirty="0" smtClean="0"/>
              <a:t> </a:t>
            </a:r>
            <a:r>
              <a:rPr lang="fr-FR" sz="900" dirty="0" err="1" smtClean="0"/>
              <a:t>diabetes</a:t>
            </a:r>
            <a:r>
              <a:rPr lang="fr-FR" sz="900" dirty="0" smtClean="0"/>
              <a:t>. </a:t>
            </a:r>
            <a:r>
              <a:rPr lang="fr-FR" sz="900" dirty="0" err="1" smtClean="0"/>
              <a:t>Pediatr</a:t>
            </a:r>
            <a:r>
              <a:rPr lang="fr-FR" sz="900" dirty="0" smtClean="0"/>
              <a:t> </a:t>
            </a:r>
            <a:r>
              <a:rPr lang="fr-FR" sz="900" dirty="0" err="1" smtClean="0"/>
              <a:t>Diabetes</a:t>
            </a:r>
            <a:r>
              <a:rPr lang="fr-FR" sz="900" dirty="0" smtClean="0"/>
              <a:t> 2009; 10 </a:t>
            </a:r>
            <a:r>
              <a:rPr lang="fr-FR" sz="900" dirty="0" err="1" smtClean="0"/>
              <a:t>Suppl</a:t>
            </a:r>
            <a:r>
              <a:rPr lang="fr-FR" sz="900" dirty="0" smtClean="0"/>
              <a:t> 12: 154-68. </a:t>
            </a:r>
          </a:p>
          <a:p>
            <a:r>
              <a:rPr lang="fr-FR" sz="900" dirty="0" smtClean="0"/>
              <a:t>Swift PG. </a:t>
            </a:r>
            <a:r>
              <a:rPr lang="fr-FR" sz="900" dirty="0" err="1" smtClean="0"/>
              <a:t>Diabetes</a:t>
            </a:r>
            <a:r>
              <a:rPr lang="fr-FR" sz="900" dirty="0" smtClean="0"/>
              <a:t> </a:t>
            </a:r>
            <a:r>
              <a:rPr lang="fr-FR" sz="900" dirty="0" err="1" smtClean="0"/>
              <a:t>education</a:t>
            </a:r>
            <a:r>
              <a:rPr lang="fr-FR" sz="900" dirty="0" smtClean="0"/>
              <a:t> in </a:t>
            </a:r>
            <a:r>
              <a:rPr lang="fr-FR" sz="900" dirty="0" err="1" smtClean="0"/>
              <a:t>children</a:t>
            </a:r>
            <a:r>
              <a:rPr lang="fr-FR" sz="900" dirty="0" smtClean="0"/>
              <a:t> and adolescents. </a:t>
            </a:r>
            <a:r>
              <a:rPr lang="fr-FR" sz="900" dirty="0" err="1" smtClean="0"/>
              <a:t>Pediatr</a:t>
            </a:r>
            <a:r>
              <a:rPr lang="fr-FR" sz="900" dirty="0" smtClean="0"/>
              <a:t> </a:t>
            </a:r>
            <a:r>
              <a:rPr lang="fr-FR" sz="900" dirty="0" err="1" smtClean="0"/>
              <a:t>Diabetes</a:t>
            </a:r>
            <a:r>
              <a:rPr lang="fr-FR" sz="900" dirty="0" smtClean="0"/>
              <a:t> 2009;10 </a:t>
            </a:r>
            <a:r>
              <a:rPr lang="fr-FR" sz="900" dirty="0" err="1" smtClean="0"/>
              <a:t>Suppl</a:t>
            </a:r>
            <a:r>
              <a:rPr lang="fr-FR" sz="900" dirty="0" smtClean="0"/>
              <a:t> 12: 51-57. </a:t>
            </a:r>
          </a:p>
          <a:p>
            <a:r>
              <a:rPr lang="fr-FR" sz="900" dirty="0" smtClean="0"/>
              <a:t>Brink S, </a:t>
            </a:r>
            <a:r>
              <a:rPr lang="fr-FR" sz="900" dirty="0" err="1" smtClean="0"/>
              <a:t>Laffel</a:t>
            </a:r>
            <a:r>
              <a:rPr lang="fr-FR" sz="900" dirty="0" smtClean="0"/>
              <a:t> L, </a:t>
            </a:r>
            <a:r>
              <a:rPr lang="fr-FR" sz="900" dirty="0" err="1" smtClean="0"/>
              <a:t>Likitmaskul</a:t>
            </a:r>
            <a:r>
              <a:rPr lang="fr-FR" sz="900" dirty="0" smtClean="0"/>
              <a:t> S, et al. </a:t>
            </a:r>
            <a:r>
              <a:rPr lang="fr-FR" sz="900" dirty="0" err="1" smtClean="0"/>
              <a:t>Sick</a:t>
            </a:r>
            <a:r>
              <a:rPr lang="fr-FR" sz="900" dirty="0" smtClean="0"/>
              <a:t> </a:t>
            </a:r>
            <a:r>
              <a:rPr lang="fr-FR" sz="900" dirty="0" err="1" smtClean="0"/>
              <a:t>day</a:t>
            </a:r>
            <a:r>
              <a:rPr lang="fr-FR" sz="900" dirty="0" smtClean="0"/>
              <a:t> management in </a:t>
            </a:r>
            <a:r>
              <a:rPr lang="fr-FR" sz="900" dirty="0" err="1" smtClean="0"/>
              <a:t>children</a:t>
            </a:r>
            <a:r>
              <a:rPr lang="fr-FR" sz="900" dirty="0" smtClean="0"/>
              <a:t> and adolescents </a:t>
            </a:r>
            <a:r>
              <a:rPr lang="fr-FR" sz="900" dirty="0" err="1" smtClean="0"/>
              <a:t>with</a:t>
            </a:r>
            <a:r>
              <a:rPr lang="fr-FR" sz="900" dirty="0" smtClean="0"/>
              <a:t> </a:t>
            </a:r>
            <a:r>
              <a:rPr lang="fr-FR" sz="900" dirty="0" err="1" smtClean="0"/>
              <a:t>diabetes</a:t>
            </a:r>
            <a:r>
              <a:rPr lang="fr-FR" sz="900" dirty="0" smtClean="0"/>
              <a:t>. </a:t>
            </a:r>
            <a:r>
              <a:rPr lang="fr-FR" sz="900" dirty="0" err="1" smtClean="0"/>
              <a:t>Pediatr</a:t>
            </a:r>
            <a:r>
              <a:rPr lang="fr-FR" sz="900" dirty="0" smtClean="0"/>
              <a:t> </a:t>
            </a:r>
            <a:r>
              <a:rPr lang="fr-FR" sz="900" dirty="0" err="1" smtClean="0"/>
              <a:t>Diabetes</a:t>
            </a:r>
            <a:r>
              <a:rPr lang="fr-FR" sz="900" dirty="0" smtClean="0"/>
              <a:t> 2009; 10 </a:t>
            </a:r>
            <a:r>
              <a:rPr lang="fr-FR" sz="900" dirty="0" err="1" smtClean="0"/>
              <a:t>Suppl</a:t>
            </a:r>
            <a:r>
              <a:rPr lang="fr-FR" sz="900" dirty="0" smtClean="0"/>
              <a:t> 12: 146-153. </a:t>
            </a:r>
          </a:p>
          <a:p>
            <a:r>
              <a:rPr lang="fr-FR" sz="900" dirty="0" err="1" smtClean="0"/>
              <a:t>Betts</a:t>
            </a:r>
            <a:r>
              <a:rPr lang="fr-FR" sz="900" dirty="0" smtClean="0"/>
              <a:t> P, Brink S, </a:t>
            </a:r>
            <a:r>
              <a:rPr lang="fr-FR" sz="900" dirty="0" err="1" smtClean="0"/>
              <a:t>Silink</a:t>
            </a:r>
            <a:r>
              <a:rPr lang="fr-FR" sz="900" dirty="0" smtClean="0"/>
              <a:t> M, et al Management of </a:t>
            </a:r>
            <a:r>
              <a:rPr lang="fr-FR" sz="900" dirty="0" err="1" smtClean="0"/>
              <a:t>children</a:t>
            </a:r>
            <a:r>
              <a:rPr lang="fr-FR" sz="900" dirty="0" smtClean="0"/>
              <a:t> and adolescents </a:t>
            </a:r>
            <a:r>
              <a:rPr lang="fr-FR" sz="900" dirty="0" err="1" smtClean="0"/>
              <a:t>with</a:t>
            </a:r>
            <a:r>
              <a:rPr lang="fr-FR" sz="900" dirty="0" smtClean="0"/>
              <a:t> </a:t>
            </a:r>
            <a:r>
              <a:rPr lang="fr-FR" sz="900" dirty="0" err="1" smtClean="0"/>
              <a:t>diabetes</a:t>
            </a:r>
            <a:r>
              <a:rPr lang="fr-FR" sz="900" dirty="0" smtClean="0"/>
              <a:t> </a:t>
            </a:r>
            <a:r>
              <a:rPr lang="fr-FR" sz="900" dirty="0" err="1" smtClean="0"/>
              <a:t>requiring</a:t>
            </a:r>
            <a:r>
              <a:rPr lang="fr-FR" sz="900" dirty="0" smtClean="0"/>
              <a:t> </a:t>
            </a:r>
            <a:r>
              <a:rPr lang="fr-FR" sz="900" dirty="0" err="1" smtClean="0"/>
              <a:t>surgery</a:t>
            </a:r>
            <a:r>
              <a:rPr lang="fr-FR" sz="900" dirty="0" smtClean="0"/>
              <a:t>. </a:t>
            </a:r>
            <a:r>
              <a:rPr lang="fr-FR" sz="900" dirty="0" err="1" smtClean="0"/>
              <a:t>Pediatr</a:t>
            </a:r>
            <a:r>
              <a:rPr lang="fr-FR" sz="900" dirty="0" smtClean="0"/>
              <a:t> </a:t>
            </a:r>
            <a:r>
              <a:rPr lang="fr-FR" sz="900" dirty="0" err="1" smtClean="0"/>
              <a:t>Diabetes</a:t>
            </a:r>
            <a:r>
              <a:rPr lang="fr-FR" sz="900" dirty="0" smtClean="0"/>
              <a:t> 2009;10 </a:t>
            </a:r>
            <a:r>
              <a:rPr lang="fr-FR" sz="900" dirty="0" err="1" smtClean="0"/>
              <a:t>Suppl</a:t>
            </a:r>
            <a:r>
              <a:rPr lang="fr-FR" sz="900" dirty="0" smtClean="0"/>
              <a:t> 12: 169-174 </a:t>
            </a:r>
          </a:p>
          <a:p>
            <a:r>
              <a:rPr lang="fr-FR" sz="900" dirty="0" err="1" smtClean="0"/>
              <a:t>Delamater</a:t>
            </a:r>
            <a:r>
              <a:rPr lang="fr-FR" sz="900" dirty="0" smtClean="0"/>
              <a:t> AM. </a:t>
            </a:r>
            <a:r>
              <a:rPr lang="fr-FR" sz="900" dirty="0" err="1" smtClean="0"/>
              <a:t>Psychological</a:t>
            </a:r>
            <a:r>
              <a:rPr lang="fr-FR" sz="900" dirty="0" smtClean="0"/>
              <a:t> care of </a:t>
            </a:r>
            <a:r>
              <a:rPr lang="fr-FR" sz="900" dirty="0" err="1" smtClean="0"/>
              <a:t>children</a:t>
            </a:r>
            <a:r>
              <a:rPr lang="fr-FR" sz="900" dirty="0" smtClean="0"/>
              <a:t> and adolescents </a:t>
            </a:r>
            <a:r>
              <a:rPr lang="fr-FR" sz="900" dirty="0" err="1" smtClean="0"/>
              <a:t>with</a:t>
            </a:r>
            <a:r>
              <a:rPr lang="fr-FR" sz="900" dirty="0" smtClean="0"/>
              <a:t> </a:t>
            </a:r>
            <a:r>
              <a:rPr lang="fr-FR" sz="900" dirty="0" err="1" smtClean="0"/>
              <a:t>diabetes</a:t>
            </a:r>
            <a:r>
              <a:rPr lang="fr-FR" sz="900" dirty="0" smtClean="0"/>
              <a:t>. </a:t>
            </a:r>
            <a:r>
              <a:rPr lang="fr-FR" sz="900" dirty="0" err="1" smtClean="0"/>
              <a:t>Pediatr</a:t>
            </a:r>
            <a:r>
              <a:rPr lang="fr-FR" sz="900" dirty="0" smtClean="0"/>
              <a:t> </a:t>
            </a:r>
            <a:r>
              <a:rPr lang="fr-FR" sz="900" dirty="0" err="1" smtClean="0"/>
              <a:t>Diabetes</a:t>
            </a:r>
            <a:r>
              <a:rPr lang="fr-FR" sz="900" dirty="0" smtClean="0"/>
              <a:t> 2009; 10 </a:t>
            </a:r>
            <a:r>
              <a:rPr lang="fr-FR" sz="900" dirty="0" err="1" smtClean="0"/>
              <a:t>Suppl</a:t>
            </a:r>
            <a:r>
              <a:rPr lang="fr-FR" sz="900" dirty="0" smtClean="0"/>
              <a:t> 12: 175-184. </a:t>
            </a:r>
          </a:p>
          <a:p>
            <a:endParaRPr lang="fr-FR" dirty="0"/>
          </a:p>
        </p:txBody>
      </p:sp>
      <p:sp>
        <p:nvSpPr>
          <p:cNvPr id="3" name="Rectangle à coins arrondis 2"/>
          <p:cNvSpPr/>
          <p:nvPr/>
        </p:nvSpPr>
        <p:spPr>
          <a:xfrm>
            <a:off x="457200" y="1522225"/>
            <a:ext cx="5354918" cy="58448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t>Gestion de l’insulinothérapie (Glycémies et Injections)</a:t>
            </a:r>
            <a:endParaRPr lang="fr-FR" dirty="0"/>
          </a:p>
        </p:txBody>
      </p:sp>
      <p:grpSp>
        <p:nvGrpSpPr>
          <p:cNvPr id="6" name="Grouper 5"/>
          <p:cNvGrpSpPr/>
          <p:nvPr/>
        </p:nvGrpSpPr>
        <p:grpSpPr>
          <a:xfrm>
            <a:off x="5212064" y="1962359"/>
            <a:ext cx="363400" cy="363400"/>
            <a:chOff x="4695602" y="408436"/>
            <a:chExt cx="363400" cy="363400"/>
          </a:xfrm>
        </p:grpSpPr>
        <p:sp>
          <p:nvSpPr>
            <p:cNvPr id="7" name="Flèche vers le bas 6"/>
            <p:cNvSpPr/>
            <p:nvPr/>
          </p:nvSpPr>
          <p:spPr>
            <a:xfrm>
              <a:off x="4695602" y="408436"/>
              <a:ext cx="363400" cy="363400"/>
            </a:xfrm>
            <a:prstGeom prst="downArrow">
              <a:avLst>
                <a:gd name="adj1" fmla="val 55000"/>
                <a:gd name="adj2" fmla="val 45000"/>
              </a:avLst>
            </a:prstGeom>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8" name="Flèche vers le bas 4"/>
            <p:cNvSpPr/>
            <p:nvPr/>
          </p:nvSpPr>
          <p:spPr>
            <a:xfrm>
              <a:off x="4777367" y="408436"/>
              <a:ext cx="199870" cy="27345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endParaRPr lang="fr-FR" sz="1600" kern="1200"/>
            </a:p>
          </p:txBody>
        </p:sp>
      </p:grpSp>
    </p:spTree>
    <p:extLst>
      <p:ext uri="{BB962C8B-B14F-4D97-AF65-F5344CB8AC3E}">
        <p14:creationId xmlns:p14="http://schemas.microsoft.com/office/powerpoint/2010/main" val="31488071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432412"/>
            <a:ext cx="8229600" cy="1143000"/>
          </a:xfrm>
        </p:spPr>
        <p:txBody>
          <a:bodyPr>
            <a:noAutofit/>
          </a:bodyPr>
          <a:lstStyle/>
          <a:p>
            <a:r>
              <a:rPr lang="fr-FR" sz="3600" b="1" dirty="0" smtClean="0">
                <a:solidFill>
                  <a:srgbClr val="1F497D"/>
                </a:solidFill>
              </a:rPr>
              <a:t>Challenges liés à la technologie</a:t>
            </a:r>
            <a:endParaRPr lang="fr-FR" sz="3600" b="1" dirty="0">
              <a:solidFill>
                <a:srgbClr val="1F497D"/>
              </a:solidFill>
            </a:endParaRPr>
          </a:p>
        </p:txBody>
      </p:sp>
      <p:sp>
        <p:nvSpPr>
          <p:cNvPr id="3" name="Espace réservé du contenu 2"/>
          <p:cNvSpPr>
            <a:spLocks noGrp="1"/>
          </p:cNvSpPr>
          <p:nvPr>
            <p:ph idx="1"/>
          </p:nvPr>
        </p:nvSpPr>
        <p:spPr>
          <a:xfrm>
            <a:off x="253388" y="1853588"/>
            <a:ext cx="8681292" cy="4040436"/>
          </a:xfrm>
        </p:spPr>
        <p:txBody>
          <a:bodyPr>
            <a:normAutofit fontScale="92500" lnSpcReduction="10000"/>
          </a:bodyPr>
          <a:lstStyle/>
          <a:p>
            <a:pPr marL="0" indent="0">
              <a:buNone/>
            </a:pPr>
            <a:r>
              <a:rPr lang="fr-FR" dirty="0" smtClean="0">
                <a:sym typeface="Wingdings" pitchFamily="2" charset="2"/>
              </a:rPr>
              <a:t>M</a:t>
            </a:r>
            <a:r>
              <a:rPr lang="fr-FR" dirty="0" smtClean="0"/>
              <a:t>ise à disposition de la technologie pour le plus grand nombre.</a:t>
            </a:r>
          </a:p>
          <a:p>
            <a:pPr marL="0" indent="0">
              <a:buNone/>
            </a:pPr>
            <a:r>
              <a:rPr lang="fr-FR" dirty="0" smtClean="0">
                <a:sym typeface="Wingdings" pitchFamily="2" charset="2"/>
              </a:rPr>
              <a:t></a:t>
            </a:r>
            <a:r>
              <a:rPr lang="fr-FR" dirty="0" smtClean="0"/>
              <a:t>Nécessité d’enseignement pratique (</a:t>
            </a:r>
            <a:r>
              <a:rPr lang="fr-FR" dirty="0" smtClean="0">
                <a:sym typeface="Wingdings" pitchFamily="2" charset="2"/>
              </a:rPr>
              <a:t>équipes spécialisées)</a:t>
            </a:r>
          </a:p>
          <a:p>
            <a:pPr marL="0" indent="0">
              <a:buNone/>
            </a:pPr>
            <a:r>
              <a:rPr lang="fr-FR" dirty="0" smtClean="0">
                <a:sym typeface="Wingdings" pitchFamily="2" charset="2"/>
              </a:rPr>
              <a:t></a:t>
            </a:r>
            <a:r>
              <a:rPr lang="fr-FR" dirty="0" smtClean="0"/>
              <a:t>Anticiper les situations imprévues</a:t>
            </a:r>
          </a:p>
          <a:p>
            <a:pPr marL="0" indent="0">
              <a:buNone/>
            </a:pPr>
            <a:r>
              <a:rPr lang="fr-FR" dirty="0" smtClean="0">
                <a:sym typeface="Wingdings" pitchFamily="2" charset="2"/>
              </a:rPr>
              <a:t>S</a:t>
            </a:r>
            <a:r>
              <a:rPr lang="fr-FR" dirty="0" smtClean="0">
                <a:sym typeface="Wingdings"/>
              </a:rPr>
              <a:t>implifier la gestion au quotidien du diabète</a:t>
            </a:r>
          </a:p>
          <a:p>
            <a:pPr marL="0" indent="0">
              <a:buNone/>
            </a:pPr>
            <a:r>
              <a:rPr lang="fr-FR" dirty="0" smtClean="0">
                <a:sym typeface="Wingdings" pitchFamily="2" charset="2"/>
              </a:rPr>
              <a:t></a:t>
            </a:r>
            <a:r>
              <a:rPr lang="fr-FR" dirty="0" smtClean="0"/>
              <a:t>Technologie augmente les comportements favorables à la santé</a:t>
            </a:r>
          </a:p>
          <a:p>
            <a:pPr marL="0" indent="0">
              <a:buNone/>
            </a:pPr>
            <a:endParaRPr lang="fr-FR" dirty="0"/>
          </a:p>
        </p:txBody>
      </p:sp>
    </p:spTree>
    <p:extLst>
      <p:ext uri="{BB962C8B-B14F-4D97-AF65-F5344CB8AC3E}">
        <p14:creationId xmlns:p14="http://schemas.microsoft.com/office/powerpoint/2010/main" val="1693883321"/>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a:xfrm>
            <a:off x="457200" y="1528978"/>
            <a:ext cx="8229600" cy="2233871"/>
          </a:xfrm>
        </p:spPr>
        <p:txBody>
          <a:bodyPr/>
          <a:lstStyle/>
          <a:p>
            <a:pPr marL="0" indent="0">
              <a:buNone/>
            </a:pPr>
            <a:r>
              <a:rPr lang="fr-FR" dirty="0" smtClean="0"/>
              <a:t>« Ce </a:t>
            </a:r>
            <a:r>
              <a:rPr lang="fr-FR" dirty="0"/>
              <a:t>qui compte ne peut pas toujours être compté, et ce qui peut être compté ne compte pas forcément</a:t>
            </a:r>
            <a:r>
              <a:rPr lang="fr-FR" dirty="0" smtClean="0"/>
              <a:t>. »						A. Einstein</a:t>
            </a:r>
            <a:endParaRPr lang="fr-FR" dirty="0"/>
          </a:p>
        </p:txBody>
      </p:sp>
      <p:pic>
        <p:nvPicPr>
          <p:cNvPr id="4" name="Image 3" descr="j028905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49389" y="4271072"/>
            <a:ext cx="1835190" cy="1208167"/>
          </a:xfrm>
          <a:prstGeom prst="rect">
            <a:avLst/>
          </a:prstGeom>
        </p:spPr>
      </p:pic>
      <p:pic>
        <p:nvPicPr>
          <p:cNvPr id="5" name="Image 4"/>
          <p:cNvPicPr>
            <a:picLocks noChangeAspect="1"/>
          </p:cNvPicPr>
          <p:nvPr/>
        </p:nvPicPr>
        <p:blipFill>
          <a:blip r:embed="rId3"/>
          <a:stretch>
            <a:fillRect/>
          </a:stretch>
        </p:blipFill>
        <p:spPr>
          <a:xfrm>
            <a:off x="3649389" y="2900999"/>
            <a:ext cx="1835190" cy="1370073"/>
          </a:xfrm>
          <a:prstGeom prst="rect">
            <a:avLst/>
          </a:prstGeom>
        </p:spPr>
      </p:pic>
      <p:sp>
        <p:nvSpPr>
          <p:cNvPr id="6" name="ZoneTexte 5"/>
          <p:cNvSpPr txBox="1"/>
          <p:nvPr/>
        </p:nvSpPr>
        <p:spPr>
          <a:xfrm>
            <a:off x="2510600" y="5944020"/>
            <a:ext cx="4085899" cy="523220"/>
          </a:xfrm>
          <a:prstGeom prst="rect">
            <a:avLst/>
          </a:prstGeom>
          <a:noFill/>
        </p:spPr>
        <p:txBody>
          <a:bodyPr wrap="none" rtlCol="0">
            <a:spAutoFit/>
          </a:bodyPr>
          <a:lstStyle/>
          <a:p>
            <a:r>
              <a:rPr lang="fr-FR" sz="2800" dirty="0" smtClean="0"/>
              <a:t>Merci pour votre attention</a:t>
            </a:r>
            <a:endParaRPr lang="fr-FR" sz="2800" dirty="0"/>
          </a:p>
        </p:txBody>
      </p:sp>
    </p:spTree>
    <p:extLst>
      <p:ext uri="{BB962C8B-B14F-4D97-AF65-F5344CB8AC3E}">
        <p14:creationId xmlns:p14="http://schemas.microsoft.com/office/powerpoint/2010/main" val="331391987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3" name="Image 2" descr="Capture d’écran 2017-11-13 à 00.02.4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4044" y="266756"/>
            <a:ext cx="6539710" cy="2970061"/>
          </a:xfrm>
          <a:prstGeom prst="rect">
            <a:avLst/>
          </a:prstGeom>
        </p:spPr>
      </p:pic>
      <p:pic>
        <p:nvPicPr>
          <p:cNvPr id="4" name="Image 3" descr="Capture d’écran 2017-11-14 à 18.07.0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5533" y="3130432"/>
            <a:ext cx="3911267" cy="3036654"/>
          </a:xfrm>
          <a:prstGeom prst="rect">
            <a:avLst/>
          </a:prstGeom>
        </p:spPr>
      </p:pic>
      <p:pic>
        <p:nvPicPr>
          <p:cNvPr id="5" name="Image 4" descr="Capture d’écran 2017-11-14 à 18.06.37.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1" y="3130431"/>
            <a:ext cx="3813632" cy="3296989"/>
          </a:xfrm>
          <a:prstGeom prst="rect">
            <a:avLst/>
          </a:prstGeom>
        </p:spPr>
      </p:pic>
    </p:spTree>
    <p:extLst>
      <p:ext uri="{BB962C8B-B14F-4D97-AF65-F5344CB8AC3E}">
        <p14:creationId xmlns:p14="http://schemas.microsoft.com/office/powerpoint/2010/main" val="69629185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600" b="1" dirty="0" smtClean="0">
                <a:solidFill>
                  <a:srgbClr val="1F497D"/>
                </a:solidFill>
              </a:rPr>
              <a:t>Physiopathologie</a:t>
            </a:r>
            <a:endParaRPr lang="fr-FR" sz="3600" b="1" dirty="0">
              <a:solidFill>
                <a:srgbClr val="1F497D"/>
              </a:solidFill>
            </a:endParaRPr>
          </a:p>
        </p:txBody>
      </p:sp>
      <p:sp>
        <p:nvSpPr>
          <p:cNvPr id="3" name="Espace réservé du contenu 2"/>
          <p:cNvSpPr>
            <a:spLocks noGrp="1"/>
          </p:cNvSpPr>
          <p:nvPr>
            <p:ph idx="1"/>
          </p:nvPr>
        </p:nvSpPr>
        <p:spPr/>
        <p:txBody>
          <a:bodyPr/>
          <a:lstStyle/>
          <a:p>
            <a:pPr>
              <a:buNone/>
            </a:pPr>
            <a:r>
              <a:rPr lang="fr-FR" sz="2800" b="1" dirty="0" smtClean="0"/>
              <a:t>Modèle unifié intégrant les </a:t>
            </a:r>
            <a:r>
              <a:rPr lang="fr-FR" sz="2800" b="1" dirty="0" smtClean="0"/>
              <a:t>facteurs</a:t>
            </a:r>
          </a:p>
          <a:p>
            <a:pPr>
              <a:buNone/>
            </a:pPr>
            <a:r>
              <a:rPr lang="fr-FR" sz="2800" b="1" dirty="0" smtClean="0"/>
              <a:t>environnementaux</a:t>
            </a:r>
            <a:r>
              <a:rPr lang="fr-FR" sz="2800" b="1" dirty="0" smtClean="0"/>
              <a:t>, </a:t>
            </a:r>
            <a:r>
              <a:rPr lang="fr-FR" sz="2800" b="1" dirty="0" smtClean="0"/>
              <a:t>génétiques </a:t>
            </a:r>
            <a:r>
              <a:rPr lang="fr-FR" sz="2800" b="1" dirty="0" smtClean="0"/>
              <a:t>et auto-immuns: </a:t>
            </a:r>
            <a:endParaRPr lang="fr-FR" sz="2800" b="1" dirty="0" smtClean="0"/>
          </a:p>
          <a:p>
            <a:pPr>
              <a:buNone/>
            </a:pPr>
            <a:endParaRPr lang="fr-FR" sz="2400" b="1" dirty="0" smtClean="0"/>
          </a:p>
          <a:p>
            <a:pPr lvl="1"/>
            <a:r>
              <a:rPr lang="fr-FR" sz="2400" dirty="0"/>
              <a:t>S</a:t>
            </a:r>
            <a:r>
              <a:rPr lang="fr-FR" sz="2400" dirty="0" smtClean="0"/>
              <a:t>tress des cellules-beta (réticulum endoplasmique)</a:t>
            </a:r>
          </a:p>
          <a:p>
            <a:pPr lvl="1"/>
            <a:r>
              <a:rPr lang="fr-FR" sz="2400" dirty="0"/>
              <a:t>G</a:t>
            </a:r>
            <a:r>
              <a:rPr lang="fr-FR" sz="2400" dirty="0" smtClean="0"/>
              <a:t>énération de néo-antigènes (</a:t>
            </a:r>
            <a:r>
              <a:rPr lang="fr-FR" sz="2400" dirty="0" err="1" smtClean="0"/>
              <a:t>HIPs</a:t>
            </a:r>
            <a:r>
              <a:rPr lang="fr-FR" sz="2400" dirty="0" smtClean="0"/>
              <a:t>)</a:t>
            </a:r>
          </a:p>
          <a:p>
            <a:pPr lvl="1"/>
            <a:r>
              <a:rPr lang="fr-FR" sz="2400" dirty="0" smtClean="0"/>
              <a:t>Perte de la tolérance immunitaire </a:t>
            </a:r>
          </a:p>
          <a:p>
            <a:pPr lvl="1"/>
            <a:r>
              <a:rPr lang="fr-FR" sz="2400" dirty="0" smtClean="0"/>
              <a:t>Facteurs génétiques</a:t>
            </a:r>
            <a:endParaRPr lang="fr-FR" sz="2400" dirty="0"/>
          </a:p>
        </p:txBody>
      </p:sp>
    </p:spTree>
    <p:extLst>
      <p:ext uri="{BB962C8B-B14F-4D97-AF65-F5344CB8AC3E}">
        <p14:creationId xmlns:p14="http://schemas.microsoft.com/office/powerpoint/2010/main" val="406012496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90894"/>
            <a:ext cx="8229600" cy="1143000"/>
          </a:xfrm>
        </p:spPr>
        <p:txBody>
          <a:bodyPr>
            <a:noAutofit/>
          </a:bodyPr>
          <a:lstStyle/>
          <a:p>
            <a:r>
              <a:rPr lang="fr-FR" sz="3600" b="1" dirty="0" err="1">
                <a:solidFill>
                  <a:srgbClr val="1F497D"/>
                </a:solidFill>
              </a:rPr>
              <a:t>H</a:t>
            </a:r>
            <a:r>
              <a:rPr lang="fr-FR" sz="3600" b="1" dirty="0" err="1" smtClean="0">
                <a:solidFill>
                  <a:srgbClr val="1F497D"/>
                </a:solidFill>
              </a:rPr>
              <a:t>ybrid</a:t>
            </a:r>
            <a:r>
              <a:rPr lang="fr-FR" sz="3600" b="1" dirty="0" smtClean="0">
                <a:solidFill>
                  <a:srgbClr val="1F497D"/>
                </a:solidFill>
              </a:rPr>
              <a:t> </a:t>
            </a:r>
            <a:r>
              <a:rPr lang="fr-FR" sz="3600" b="1" dirty="0" err="1">
                <a:solidFill>
                  <a:srgbClr val="1F497D"/>
                </a:solidFill>
              </a:rPr>
              <a:t>insulin</a:t>
            </a:r>
            <a:r>
              <a:rPr lang="fr-FR" sz="3600" b="1" dirty="0">
                <a:solidFill>
                  <a:srgbClr val="1F497D"/>
                </a:solidFill>
              </a:rPr>
              <a:t> </a:t>
            </a:r>
            <a:r>
              <a:rPr lang="fr-FR" sz="3600" b="1" dirty="0" smtClean="0">
                <a:solidFill>
                  <a:srgbClr val="1F497D"/>
                </a:solidFill>
              </a:rPr>
              <a:t>peptides </a:t>
            </a:r>
            <a:r>
              <a:rPr lang="fr-FR" sz="3600" b="1" dirty="0">
                <a:solidFill>
                  <a:srgbClr val="1F497D"/>
                </a:solidFill>
              </a:rPr>
              <a:t>(HIP)</a:t>
            </a:r>
            <a:r>
              <a:rPr lang="fr-FR" sz="3600" b="1" dirty="0" smtClean="0">
                <a:solidFill>
                  <a:srgbClr val="1F497D"/>
                </a:solidFill>
              </a:rPr>
              <a:t> et modification post-</a:t>
            </a:r>
            <a:r>
              <a:rPr lang="fr-FR" sz="3600" b="1" dirty="0" err="1" smtClean="0">
                <a:solidFill>
                  <a:srgbClr val="1F497D"/>
                </a:solidFill>
              </a:rPr>
              <a:t>translationnelles</a:t>
            </a:r>
            <a:endParaRPr lang="fr-FR" sz="3600" b="1" dirty="0">
              <a:solidFill>
                <a:srgbClr val="1F497D"/>
              </a:solidFill>
            </a:endParaRPr>
          </a:p>
        </p:txBody>
      </p:sp>
      <p:pic>
        <p:nvPicPr>
          <p:cNvPr id="7" name="Image 6" descr="Capture d’écran 2017-04-26 à 23.09.3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1340" y="1333894"/>
            <a:ext cx="5119854" cy="4688846"/>
          </a:xfrm>
          <a:prstGeom prst="rect">
            <a:avLst/>
          </a:prstGeom>
        </p:spPr>
      </p:pic>
      <p:sp>
        <p:nvSpPr>
          <p:cNvPr id="9" name="ZoneTexte 8"/>
          <p:cNvSpPr txBox="1"/>
          <p:nvPr/>
        </p:nvSpPr>
        <p:spPr>
          <a:xfrm>
            <a:off x="2730123" y="6355619"/>
            <a:ext cx="3861879" cy="369332"/>
          </a:xfrm>
          <a:prstGeom prst="rect">
            <a:avLst/>
          </a:prstGeom>
          <a:noFill/>
        </p:spPr>
        <p:txBody>
          <a:bodyPr wrap="none" rtlCol="0">
            <a:spAutoFit/>
          </a:bodyPr>
          <a:lstStyle/>
          <a:p>
            <a:r>
              <a:rPr lang="fr-FR" i="1" dirty="0" err="1" smtClean="0"/>
              <a:t>Rewers</a:t>
            </a:r>
            <a:r>
              <a:rPr lang="fr-FR" i="1" dirty="0" smtClean="0"/>
              <a:t> M et </a:t>
            </a:r>
            <a:r>
              <a:rPr lang="fr-FR" i="1" dirty="0" err="1" smtClean="0"/>
              <a:t>Ludvigsson</a:t>
            </a:r>
            <a:r>
              <a:rPr lang="fr-FR" i="1" dirty="0" smtClean="0"/>
              <a:t> J, Lancet 2016 </a:t>
            </a:r>
            <a:endParaRPr lang="fr-FR" dirty="0"/>
          </a:p>
        </p:txBody>
      </p:sp>
    </p:spTree>
    <p:extLst>
      <p:ext uri="{BB962C8B-B14F-4D97-AF65-F5344CB8AC3E}">
        <p14:creationId xmlns:p14="http://schemas.microsoft.com/office/powerpoint/2010/main" val="116029051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346646"/>
            <a:ext cx="8229600" cy="1498178"/>
          </a:xfrm>
        </p:spPr>
        <p:txBody>
          <a:bodyPr>
            <a:noAutofit/>
          </a:bodyPr>
          <a:lstStyle/>
          <a:p>
            <a:r>
              <a:rPr lang="fr-CH" sz="3600" b="1" dirty="0" smtClean="0">
                <a:solidFill>
                  <a:schemeClr val="tx2"/>
                </a:solidFill>
              </a:rPr>
              <a:t>Le diabète pour l’individu </a:t>
            </a:r>
            <a:r>
              <a:rPr lang="fr-CH" sz="3200" b="1" dirty="0" smtClean="0">
                <a:solidFill>
                  <a:schemeClr val="tx2"/>
                </a:solidFill>
              </a:rPr>
              <a:t>:</a:t>
            </a:r>
            <a:br>
              <a:rPr lang="fr-CH" sz="3200" b="1" dirty="0" smtClean="0">
                <a:solidFill>
                  <a:schemeClr val="tx2"/>
                </a:solidFill>
              </a:rPr>
            </a:br>
            <a:r>
              <a:rPr lang="fr-CH" sz="2000" b="1" dirty="0" smtClean="0">
                <a:solidFill>
                  <a:schemeClr val="tx2"/>
                </a:solidFill>
              </a:rPr>
              <a:t>un Avant et un Après </a:t>
            </a:r>
            <a:endParaRPr lang="fr-CH" sz="3200" b="1" dirty="0">
              <a:solidFill>
                <a:schemeClr val="tx2"/>
              </a:solidFill>
            </a:endParaRPr>
          </a:p>
        </p:txBody>
      </p:sp>
      <p:sp>
        <p:nvSpPr>
          <p:cNvPr id="3" name="Espace réservé du contenu 2"/>
          <p:cNvSpPr>
            <a:spLocks noGrp="1"/>
          </p:cNvSpPr>
          <p:nvPr>
            <p:ph idx="1"/>
          </p:nvPr>
        </p:nvSpPr>
        <p:spPr>
          <a:xfrm>
            <a:off x="457200" y="5229200"/>
            <a:ext cx="8229600" cy="538554"/>
          </a:xfrm>
        </p:spPr>
        <p:txBody>
          <a:bodyPr>
            <a:normAutofit/>
          </a:bodyPr>
          <a:lstStyle/>
          <a:p>
            <a:pPr algn="ctr">
              <a:buNone/>
            </a:pPr>
            <a:r>
              <a:rPr lang="fr-CH" sz="1600" dirty="0" smtClean="0"/>
              <a:t>Leonard Thompson premier enfant à recevoir de l’insuline en janvier 1922</a:t>
            </a:r>
          </a:p>
        </p:txBody>
      </p:sp>
      <p:pic>
        <p:nvPicPr>
          <p:cNvPr id="1026" name="Picture 2" descr="http://www.diabetes.org.uk/thumbs/upload/News/200x200_leonard-thompson200x200.gif"/>
          <p:cNvPicPr>
            <a:picLocks noChangeAspect="1" noChangeArrowheads="1"/>
          </p:cNvPicPr>
          <p:nvPr/>
        </p:nvPicPr>
        <p:blipFill>
          <a:blip r:embed="rId3" cstate="print"/>
          <a:srcRect/>
          <a:stretch>
            <a:fillRect/>
          </a:stretch>
        </p:blipFill>
        <p:spPr bwMode="auto">
          <a:xfrm>
            <a:off x="5796136" y="2437126"/>
            <a:ext cx="2232248" cy="2232248"/>
          </a:xfrm>
          <a:prstGeom prst="rect">
            <a:avLst/>
          </a:prstGeom>
          <a:noFill/>
        </p:spPr>
      </p:pic>
      <p:pic>
        <p:nvPicPr>
          <p:cNvPr id="5" name="Picture 2" descr="JL1"/>
          <p:cNvPicPr>
            <a:picLocks noChangeAspect="1" noChangeArrowheads="1"/>
          </p:cNvPicPr>
          <p:nvPr/>
        </p:nvPicPr>
        <p:blipFill>
          <a:blip r:embed="rId4" cstate="print"/>
          <a:srcRect/>
          <a:stretch>
            <a:fillRect/>
          </a:stretch>
        </p:blipFill>
        <p:spPr bwMode="auto">
          <a:xfrm>
            <a:off x="804600" y="2420888"/>
            <a:ext cx="2471256" cy="2248486"/>
          </a:xfrm>
          <a:prstGeom prst="rect">
            <a:avLst/>
          </a:prstGeom>
          <a:noFill/>
          <a:ln w="9525">
            <a:noFill/>
            <a:miter lim="800000"/>
            <a:headEnd/>
            <a:tailEnd/>
          </a:ln>
        </p:spPr>
      </p:pic>
      <p:pic>
        <p:nvPicPr>
          <p:cNvPr id="6" name="Picture 3" descr="JL2"/>
          <p:cNvPicPr>
            <a:picLocks noChangeAspect="1" noChangeArrowheads="1"/>
          </p:cNvPicPr>
          <p:nvPr/>
        </p:nvPicPr>
        <p:blipFill>
          <a:blip r:embed="rId5" cstate="print"/>
          <a:srcRect/>
          <a:stretch>
            <a:fillRect/>
          </a:stretch>
        </p:blipFill>
        <p:spPr bwMode="auto">
          <a:xfrm>
            <a:off x="3783188" y="2471688"/>
            <a:ext cx="1508892" cy="2186111"/>
          </a:xfrm>
          <a:prstGeom prst="rect">
            <a:avLst/>
          </a:prstGeom>
          <a:noFill/>
          <a:ln w="9525">
            <a:noFill/>
            <a:miter lim="800000"/>
            <a:headEnd/>
            <a:tailEnd/>
          </a:ln>
        </p:spPr>
      </p:pic>
    </p:spTree>
    <p:extLst>
      <p:ext uri="{BB962C8B-B14F-4D97-AF65-F5344CB8AC3E}">
        <p14:creationId xmlns:p14="http://schemas.microsoft.com/office/powerpoint/2010/main" val="392205700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CH"/>
          </a:p>
        </p:txBody>
      </p:sp>
      <p:pic>
        <p:nvPicPr>
          <p:cNvPr id="3074" name="Picture 2"/>
          <p:cNvPicPr>
            <a:picLocks noChangeAspect="1" noChangeArrowheads="1"/>
          </p:cNvPicPr>
          <p:nvPr/>
        </p:nvPicPr>
        <p:blipFill>
          <a:blip r:embed="rId2"/>
          <a:srcRect/>
          <a:stretch>
            <a:fillRect/>
          </a:stretch>
        </p:blipFill>
        <p:spPr bwMode="auto">
          <a:xfrm>
            <a:off x="123093" y="274638"/>
            <a:ext cx="8748345" cy="2471085"/>
          </a:xfrm>
          <a:prstGeom prst="rect">
            <a:avLst/>
          </a:prstGeom>
          <a:noFill/>
          <a:ln w="9525">
            <a:noFill/>
            <a:miter lim="800000"/>
            <a:headEnd/>
            <a:tailEnd/>
          </a:ln>
        </p:spPr>
      </p:pic>
      <p:pic>
        <p:nvPicPr>
          <p:cNvPr id="79874" name="Picture 2" descr="Bivariate relationship of total distress (T1-DDS) with actual A1C values (dots) ..."/>
          <p:cNvPicPr>
            <a:picLocks noChangeAspect="1" noChangeArrowheads="1"/>
          </p:cNvPicPr>
          <p:nvPr/>
        </p:nvPicPr>
        <p:blipFill>
          <a:blip r:embed="rId3"/>
          <a:srcRect/>
          <a:stretch>
            <a:fillRect/>
          </a:stretch>
        </p:blipFill>
        <p:spPr bwMode="auto">
          <a:xfrm>
            <a:off x="5280513" y="2745723"/>
            <a:ext cx="3590925" cy="2838450"/>
          </a:xfrm>
          <a:prstGeom prst="rect">
            <a:avLst/>
          </a:prstGeom>
          <a:noFill/>
        </p:spPr>
      </p:pic>
      <p:sp>
        <p:nvSpPr>
          <p:cNvPr id="6" name="ZoneTexte 5"/>
          <p:cNvSpPr txBox="1"/>
          <p:nvPr/>
        </p:nvSpPr>
        <p:spPr>
          <a:xfrm>
            <a:off x="353684" y="3329796"/>
            <a:ext cx="4520242" cy="1477328"/>
          </a:xfrm>
          <a:prstGeom prst="rect">
            <a:avLst/>
          </a:prstGeom>
          <a:noFill/>
          <a:ln>
            <a:solidFill>
              <a:schemeClr val="tx2"/>
            </a:solidFill>
          </a:ln>
        </p:spPr>
        <p:txBody>
          <a:bodyPr wrap="square" rtlCol="0">
            <a:spAutoFit/>
          </a:bodyPr>
          <a:lstStyle/>
          <a:p>
            <a:r>
              <a:rPr lang="en-US" dirty="0" smtClean="0"/>
              <a:t>The prevalence and 9-month incidence of DD, using the ≥ 2 threshold on the T1-DDS, was 42.1% and 54.4%, respectively. Individuals who were distressed at baseline tended to remain distressed at 9 months (71%)</a:t>
            </a:r>
            <a:endParaRPr lang="fr-CH" dirty="0"/>
          </a:p>
        </p:txBody>
      </p:sp>
      <p:sp>
        <p:nvSpPr>
          <p:cNvPr id="7" name="ZoneTexte 6"/>
          <p:cNvSpPr txBox="1"/>
          <p:nvPr/>
        </p:nvSpPr>
        <p:spPr>
          <a:xfrm>
            <a:off x="2225615" y="6271404"/>
            <a:ext cx="4445384" cy="369332"/>
          </a:xfrm>
          <a:prstGeom prst="rect">
            <a:avLst/>
          </a:prstGeom>
          <a:noFill/>
        </p:spPr>
        <p:txBody>
          <a:bodyPr wrap="none" rtlCol="0">
            <a:spAutoFit/>
          </a:bodyPr>
          <a:lstStyle/>
          <a:p>
            <a:r>
              <a:rPr lang="fr-CH" dirty="0" smtClean="0"/>
              <a:t>Fisher L et al. J </a:t>
            </a:r>
            <a:r>
              <a:rPr lang="fr-CH" dirty="0" err="1" smtClean="0"/>
              <a:t>Diabetes</a:t>
            </a:r>
            <a:r>
              <a:rPr lang="fr-CH" dirty="0" smtClean="0"/>
              <a:t> Complications 2016</a:t>
            </a:r>
            <a:endParaRPr lang="fr-CH" dirty="0"/>
          </a:p>
        </p:txBody>
      </p:sp>
    </p:spTree>
    <p:extLst>
      <p:ext uri="{BB962C8B-B14F-4D97-AF65-F5344CB8AC3E}">
        <p14:creationId xmlns:p14="http://schemas.microsoft.com/office/powerpoint/2010/main" val="235524536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528</TotalTime>
  <Words>1762</Words>
  <Application>Microsoft Macintosh PowerPoint</Application>
  <PresentationFormat>Présentation à l'écran (4:3)</PresentationFormat>
  <Paragraphs>269</Paragraphs>
  <Slides>47</Slides>
  <Notes>1</Notes>
  <HiddenSlides>0</HiddenSlides>
  <MMClips>0</MMClips>
  <ScaleCrop>false</ScaleCrop>
  <HeadingPairs>
    <vt:vector size="4" baseType="variant">
      <vt:variant>
        <vt:lpstr>Thème</vt:lpstr>
      </vt:variant>
      <vt:variant>
        <vt:i4>1</vt:i4>
      </vt:variant>
      <vt:variant>
        <vt:lpstr>Titres des diapositives</vt:lpstr>
      </vt:variant>
      <vt:variant>
        <vt:i4>47</vt:i4>
      </vt:variant>
    </vt:vector>
  </HeadingPairs>
  <TitlesOfParts>
    <vt:vector size="48" baseType="lpstr">
      <vt:lpstr>Thème Office</vt:lpstr>
      <vt:lpstr>Diabète de type 1</vt:lpstr>
      <vt:lpstr>Plan</vt:lpstr>
      <vt:lpstr>Incidence du diabète de type 1</vt:lpstr>
      <vt:lpstr>Présentation PowerPoint</vt:lpstr>
      <vt:lpstr>Présentation PowerPoint</vt:lpstr>
      <vt:lpstr>Physiopathologie</vt:lpstr>
      <vt:lpstr>Hybrid insulin peptides (HIP) et modification post-translationnelles</vt:lpstr>
      <vt:lpstr>Le diabète pour l’individu : un Avant et un Après </vt:lpstr>
      <vt:lpstr>Présentation PowerPoint</vt:lpstr>
      <vt:lpstr>28-item T1-Diabetes Distress Scale (T1-DDS)</vt:lpstr>
      <vt:lpstr>Présentation PowerPoint</vt:lpstr>
      <vt:lpstr>Traitements et suivi glycémique</vt:lpstr>
      <vt:lpstr>Contrôle glycémique</vt:lpstr>
      <vt:lpstr>Valeurs d’HbA1c en fonction de l’âge</vt:lpstr>
      <vt:lpstr>Pourcentage de patients  à la valeur cible d’HbA1c</vt:lpstr>
      <vt:lpstr>Conclusions</vt:lpstr>
      <vt:lpstr>Nouveautés thérapeutiques</vt:lpstr>
      <vt:lpstr>Efficacité de la thérapie nutritionnelle chez les patients souffrants de diabète de type 1 </vt:lpstr>
      <vt:lpstr>Transformations des aliments</vt:lpstr>
      <vt:lpstr>Transformations industrielle des sucres Fécule/Amidon(amylose et amylopectine) </vt:lpstr>
      <vt:lpstr>Présentation PowerPoint</vt:lpstr>
      <vt:lpstr>Enseignement nutritionnel au patient</vt:lpstr>
      <vt:lpstr>Présentation PowerPoint</vt:lpstr>
      <vt:lpstr>Présentation PowerPoint</vt:lpstr>
      <vt:lpstr>Nouveautés technologiques </vt:lpstr>
      <vt:lpstr>Interprétation et intégration de la ligne de base à l’adaptation thérapeutique </vt:lpstr>
      <vt:lpstr>Intérêt du senseur glycémique (CGMS)</vt:lpstr>
      <vt:lpstr>Bénéfices du senseur glycémique</vt:lpstr>
      <vt:lpstr>Senseurs glycémiques disponibles en Suisse en 2017</vt:lpstr>
      <vt:lpstr>Eversense</vt:lpstr>
      <vt:lpstr>Eversense</vt:lpstr>
      <vt:lpstr>Ressentis et réalités des tracés  de la glycémie en continu</vt:lpstr>
      <vt:lpstr>Puis-je avoir confiance en mon capteur ?</vt:lpstr>
      <vt:lpstr>Oui, mais attention ! </vt:lpstr>
      <vt:lpstr>Présentation PowerPoint</vt:lpstr>
      <vt:lpstr>Aujourd’hui en 2016 Minimise hypo</vt:lpstr>
      <vt:lpstr>Présentation PowerPoint</vt:lpstr>
      <vt:lpstr>Avancées techniques disponibles </vt:lpstr>
      <vt:lpstr>Le pancréas artificiel </vt:lpstr>
      <vt:lpstr>Pancréas artificiel (vie réelle) Pompe, senseur et algorithme pdt 12 semaines</vt:lpstr>
      <vt:lpstr>iLet bionic pancreas</vt:lpstr>
      <vt:lpstr>Medtronic hybrid close-loop (HCL)</vt:lpstr>
      <vt:lpstr>In silico project</vt:lpstr>
      <vt:lpstr>Une multitude de facteurs influencent l’équilibre glycémique (pondération variable)</vt:lpstr>
      <vt:lpstr>Le traitement moderne du diabète de type 1 : </vt:lpstr>
      <vt:lpstr>Challenges liés à la technologie</vt:lpstr>
      <vt:lpstr>Présentation PowerPoint</vt:lpstr>
    </vt:vector>
  </TitlesOfParts>
  <Company>GG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Giacomo Gastaldi</dc:creator>
  <cp:lastModifiedBy>Giacomo Gastaldi</cp:lastModifiedBy>
  <cp:revision>10</cp:revision>
  <dcterms:created xsi:type="dcterms:W3CDTF">2017-11-12T12:11:17Z</dcterms:created>
  <dcterms:modified xsi:type="dcterms:W3CDTF">2017-11-14T17:21:12Z</dcterms:modified>
</cp:coreProperties>
</file>